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74"/>
  </p:notesMasterIdLst>
  <p:sldIdLst>
    <p:sldId id="256" r:id="rId2"/>
    <p:sldId id="340" r:id="rId3"/>
    <p:sldId id="341" r:id="rId4"/>
    <p:sldId id="342" r:id="rId5"/>
    <p:sldId id="343" r:id="rId6"/>
    <p:sldId id="344" r:id="rId7"/>
    <p:sldId id="345" r:id="rId8"/>
    <p:sldId id="347" r:id="rId9"/>
    <p:sldId id="348" r:id="rId10"/>
    <p:sldId id="357" r:id="rId11"/>
    <p:sldId id="358" r:id="rId12"/>
    <p:sldId id="277" r:id="rId13"/>
    <p:sldId id="349" r:id="rId14"/>
    <p:sldId id="350" r:id="rId15"/>
    <p:sldId id="261" r:id="rId16"/>
    <p:sldId id="278" r:id="rId17"/>
    <p:sldId id="279" r:id="rId18"/>
    <p:sldId id="280" r:id="rId19"/>
    <p:sldId id="281" r:id="rId20"/>
    <p:sldId id="282" r:id="rId21"/>
    <p:sldId id="283" r:id="rId22"/>
    <p:sldId id="284" r:id="rId23"/>
    <p:sldId id="352" r:id="rId24"/>
    <p:sldId id="353"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54" r:id="rId69"/>
    <p:sldId id="329" r:id="rId70"/>
    <p:sldId id="356" r:id="rId71"/>
    <p:sldId id="330" r:id="rId72"/>
    <p:sldId id="331"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769"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B39A7-56D0-4931-BE60-DB7065E13C47}" type="datetimeFigureOut">
              <a:rPr lang="en-US" smtClean="0"/>
              <a:t>7/17/2021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45058-815F-4028-8611-8D8C2C04E130}" type="slidenum">
              <a:rPr lang="en-US" smtClean="0"/>
              <a:t>‹#›</a:t>
            </a:fld>
            <a:endParaRPr lang="en-US"/>
          </a:p>
        </p:txBody>
      </p:sp>
    </p:spTree>
    <p:extLst>
      <p:ext uri="{BB962C8B-B14F-4D97-AF65-F5344CB8AC3E}">
        <p14:creationId xmlns:p14="http://schemas.microsoft.com/office/powerpoint/2010/main" val="719707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SDM workflow can be though of in three pieces:</a:t>
            </a:r>
          </a:p>
          <a:p>
            <a:endParaRPr lang="en-US" dirty="0" smtClean="0"/>
          </a:p>
          <a:p>
            <a:pPr marL="228600" indent="-228600">
              <a:buAutoNum type="arabicPeriod"/>
            </a:pPr>
            <a:r>
              <a:rPr lang="en-US" baseline="0" dirty="0" smtClean="0"/>
              <a:t>Occurrence set creation</a:t>
            </a:r>
          </a:p>
          <a:p>
            <a:pPr marL="228600" indent="-228600">
              <a:buAutoNum type="arabicPeriod"/>
            </a:pPr>
            <a:r>
              <a:rPr lang="en-US" dirty="0" smtClean="0"/>
              <a:t>Model ruleset creation</a:t>
            </a:r>
          </a:p>
          <a:p>
            <a:pPr marL="228600" indent="-228600">
              <a:buAutoNum type="arabicPeriod"/>
            </a:pPr>
            <a:r>
              <a:rPr lang="en-US" dirty="0" smtClean="0"/>
              <a:t>Projection creation</a:t>
            </a:r>
            <a:endParaRPr lang="en-US" dirty="0"/>
          </a:p>
        </p:txBody>
      </p:sp>
      <p:sp>
        <p:nvSpPr>
          <p:cNvPr id="4" name="Slide Number Placeholder 3"/>
          <p:cNvSpPr>
            <a:spLocks noGrp="1"/>
          </p:cNvSpPr>
          <p:nvPr>
            <p:ph type="sldNum" sz="quarter" idx="10"/>
          </p:nvPr>
        </p:nvSpPr>
        <p:spPr/>
        <p:txBody>
          <a:bodyPr/>
          <a:lstStyle/>
          <a:p>
            <a:fld id="{E194C674-CC46-4BC8-8A04-B3DE87572B52}" type="slidenum">
              <a:rPr lang="en-US" smtClean="0"/>
              <a:t>16</a:t>
            </a:fld>
            <a:endParaRPr lang="en-US"/>
          </a:p>
        </p:txBody>
      </p:sp>
    </p:spTree>
    <p:extLst>
      <p:ext uri="{BB962C8B-B14F-4D97-AF65-F5344CB8AC3E}">
        <p14:creationId xmlns:p14="http://schemas.microsoft.com/office/powerpoint/2010/main" val="2834547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Selecting new</a:t>
            </a:r>
            <a:r>
              <a:rPr lang="en-US" baseline="0" dirty="0" smtClean="0"/>
              <a:t> project first gives you a text box to enter a name for it</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27</a:t>
            </a:fld>
            <a:endParaRPr lang="en-US"/>
          </a:p>
        </p:txBody>
      </p:sp>
    </p:spTree>
    <p:extLst>
      <p:ext uri="{BB962C8B-B14F-4D97-AF65-F5344CB8AC3E}">
        <p14:creationId xmlns:p14="http://schemas.microsoft.com/office/powerpoint/2010/main" val="428261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four options for selecting occurrence data for your project.  You</a:t>
            </a:r>
            <a:r>
              <a:rPr lang="en-US" baseline="0" dirty="0" smtClean="0"/>
              <a:t> can specify a set of species names, drill down through taxonomy, select existing occurrence data, or you can upload your own data in csv format.</a:t>
            </a:r>
          </a:p>
          <a:p>
            <a:endParaRPr lang="en-US" baseline="0" dirty="0" smtClean="0"/>
          </a:p>
          <a:p>
            <a:r>
              <a:rPr lang="en-US" baseline="0" dirty="0" smtClean="0"/>
              <a:t>If you specify species names or perform a taxonomic search, occurrence data is retrieved from </a:t>
            </a:r>
            <a:r>
              <a:rPr lang="en-US" baseline="0" dirty="0" err="1" smtClean="0"/>
              <a:t>iDigBio</a:t>
            </a:r>
            <a:r>
              <a:rPr lang="en-US" baseline="0" dirty="0" smtClean="0"/>
              <a:t> and a phylogenetic tree is retrieved from Open Tree.</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28</a:t>
            </a:fld>
            <a:endParaRPr lang="en-US"/>
          </a:p>
        </p:txBody>
      </p:sp>
    </p:spTree>
    <p:extLst>
      <p:ext uri="{BB962C8B-B14F-4D97-AF65-F5344CB8AC3E}">
        <p14:creationId xmlns:p14="http://schemas.microsoft.com/office/powerpoint/2010/main" val="4289995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selecting new project, select the SPECIES</a:t>
            </a:r>
            <a:r>
              <a:rPr lang="en-US" baseline="0" dirty="0" smtClean="0"/>
              <a:t> DATA tab.  The method for specifying occurrence data can be selected via radio button.  For this example, we will specify a set of species names.</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29</a:t>
            </a:fld>
            <a:endParaRPr lang="en-US"/>
          </a:p>
        </p:txBody>
      </p:sp>
    </p:spTree>
    <p:extLst>
      <p:ext uri="{BB962C8B-B14F-4D97-AF65-F5344CB8AC3E}">
        <p14:creationId xmlns:p14="http://schemas.microsoft.com/office/powerpoint/2010/main" val="3175856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 or paste your species names in the text box and click</a:t>
            </a:r>
            <a:r>
              <a:rPr lang="en-US" baseline="0" dirty="0" smtClean="0"/>
              <a:t> the Match button.  Doing so will send a query to GBIF services to get the accepted names for the species you entered, then occurrence counts will be retrieved from </a:t>
            </a:r>
            <a:r>
              <a:rPr lang="en-US" baseline="0" dirty="0" err="1" smtClean="0"/>
              <a:t>iDigBio</a:t>
            </a:r>
            <a:r>
              <a:rPr lang="en-US" baseline="0" dirty="0" smtClean="0"/>
              <a:t> (the data will be retrieved after the project is submitted), and then a query will be sent to Open Tree to construct a tree for the specified species.</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30</a:t>
            </a:fld>
            <a:endParaRPr lang="en-US"/>
          </a:p>
        </p:txBody>
      </p:sp>
    </p:spTree>
    <p:extLst>
      <p:ext uri="{BB962C8B-B14F-4D97-AF65-F5344CB8AC3E}">
        <p14:creationId xmlns:p14="http://schemas.microsoft.com/office/powerpoint/2010/main" val="154186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queries have been made and returned, you will be presented</a:t>
            </a:r>
            <a:r>
              <a:rPr lang="en-US" baseline="0" dirty="0" smtClean="0"/>
              <a:t> with a table showing the results of those queries.  The “Searched” column represents the strings you provided, GBIF Name is for the retrieved accepted names from GBIF, the </a:t>
            </a:r>
            <a:r>
              <a:rPr lang="en-US" baseline="0" dirty="0" err="1" smtClean="0"/>
              <a:t>iDigBio</a:t>
            </a:r>
            <a:r>
              <a:rPr lang="en-US" baseline="0" dirty="0" smtClean="0"/>
              <a:t> column represents the count of matching data points in </a:t>
            </a:r>
            <a:r>
              <a:rPr lang="en-US" baseline="0" dirty="0" err="1" smtClean="0"/>
              <a:t>iDigBio</a:t>
            </a:r>
            <a:r>
              <a:rPr lang="en-US" baseline="0" dirty="0" smtClean="0"/>
              <a:t> and the Open Tree column indicates if the species is available in Open Tree.  The final column let’s you select which species you would like to include in your project.</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31</a:t>
            </a:fld>
            <a:endParaRPr lang="en-US"/>
          </a:p>
        </p:txBody>
      </p:sp>
    </p:spTree>
    <p:extLst>
      <p:ext uri="{BB962C8B-B14F-4D97-AF65-F5344CB8AC3E}">
        <p14:creationId xmlns:p14="http://schemas.microsoft.com/office/powerpoint/2010/main" val="4266566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next example will go through the process of specifying occurrence data via taxonomic search.  The drop down boxes on the left side of the canvas</a:t>
            </a:r>
            <a:r>
              <a:rPr lang="en-US" baseline="0" dirty="0" smtClean="0"/>
              <a:t> allow you to drill down through the taxonomy.  When there are few enough species that match your parameters, they will be displayed in the matching species box</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32</a:t>
            </a:fld>
            <a:endParaRPr lang="en-US"/>
          </a:p>
        </p:txBody>
      </p:sp>
    </p:spTree>
    <p:extLst>
      <p:ext uri="{BB962C8B-B14F-4D97-AF65-F5344CB8AC3E}">
        <p14:creationId xmlns:p14="http://schemas.microsoft.com/office/powerpoint/2010/main" val="135876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specified Kingdom, Phylum,</a:t>
            </a:r>
            <a:r>
              <a:rPr lang="en-US" baseline="0" dirty="0" smtClean="0"/>
              <a:t> and Class to narrow down our results to 28.</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33</a:t>
            </a:fld>
            <a:endParaRPr lang="en-US"/>
          </a:p>
        </p:txBody>
      </p:sp>
    </p:spTree>
    <p:extLst>
      <p:ext uri="{BB962C8B-B14F-4D97-AF65-F5344CB8AC3E}">
        <p14:creationId xmlns:p14="http://schemas.microsoft.com/office/powerpoint/2010/main" val="668331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a:t>
            </a:r>
            <a:r>
              <a:rPr lang="en-US" baseline="0" dirty="0" smtClean="0"/>
              <a:t> then select the results you want and click on the right arrow to send them to the selected species.  You can remove species from that list by selecting them and clicking the left arrow.</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34</a:t>
            </a:fld>
            <a:endParaRPr lang="en-US"/>
          </a:p>
        </p:txBody>
      </p:sp>
    </p:spTree>
    <p:extLst>
      <p:ext uri="{BB962C8B-B14F-4D97-AF65-F5344CB8AC3E}">
        <p14:creationId xmlns:p14="http://schemas.microsoft.com/office/powerpoint/2010/main" val="623650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way to specify occurrence data is by selecting data that already exists in our system.  Select the “Use GBIF</a:t>
            </a:r>
            <a:r>
              <a:rPr lang="en-US" baseline="0" dirty="0" smtClean="0"/>
              <a:t> data” radio button and begin typing the species name.  Matching results will fill the auto complete box and you can select the species you want to include</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35</a:t>
            </a:fld>
            <a:endParaRPr lang="en-US"/>
          </a:p>
        </p:txBody>
      </p:sp>
    </p:spTree>
    <p:extLst>
      <p:ext uri="{BB962C8B-B14F-4D97-AF65-F5344CB8AC3E}">
        <p14:creationId xmlns:p14="http://schemas.microsoft.com/office/powerpoint/2010/main" val="1063732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select a species, a</a:t>
            </a:r>
            <a:r>
              <a:rPr lang="en-US" baseline="0" dirty="0" smtClean="0"/>
              <a:t> map of the occurrence data will be displayed.  You can repeat the process to include data for multiple species.  You can remove species from the project by clicking the trash can icon by the species name.  The “eye” icon indicates which species is displayed in the map.</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36</a:t>
            </a:fld>
            <a:endParaRPr lang="en-US"/>
          </a:p>
        </p:txBody>
      </p:sp>
    </p:spTree>
    <p:extLst>
      <p:ext uri="{BB962C8B-B14F-4D97-AF65-F5344CB8AC3E}">
        <p14:creationId xmlns:p14="http://schemas.microsoft.com/office/powerpoint/2010/main" val="2801624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SDM workflow can be though of in three pieces:</a:t>
            </a:r>
          </a:p>
          <a:p>
            <a:endParaRPr lang="en-US" dirty="0" smtClean="0"/>
          </a:p>
          <a:p>
            <a:pPr marL="228600" indent="-228600">
              <a:buAutoNum type="arabicPeriod"/>
            </a:pPr>
            <a:r>
              <a:rPr lang="en-US" baseline="0" dirty="0" smtClean="0"/>
              <a:t>Occurrence set creation</a:t>
            </a:r>
          </a:p>
          <a:p>
            <a:pPr marL="228600" indent="-228600">
              <a:buAutoNum type="arabicPeriod"/>
            </a:pPr>
            <a:r>
              <a:rPr lang="en-US" dirty="0" smtClean="0"/>
              <a:t>Model ruleset creation</a:t>
            </a:r>
          </a:p>
          <a:p>
            <a:pPr marL="228600" indent="-228600">
              <a:buAutoNum type="arabicPeriod"/>
            </a:pPr>
            <a:r>
              <a:rPr lang="en-US" dirty="0" smtClean="0"/>
              <a:t>Projection creation</a:t>
            </a:r>
            <a:endParaRPr lang="en-US" dirty="0"/>
          </a:p>
        </p:txBody>
      </p:sp>
      <p:sp>
        <p:nvSpPr>
          <p:cNvPr id="4" name="Slide Number Placeholder 3"/>
          <p:cNvSpPr>
            <a:spLocks noGrp="1"/>
          </p:cNvSpPr>
          <p:nvPr>
            <p:ph type="sldNum" sz="quarter" idx="10"/>
          </p:nvPr>
        </p:nvSpPr>
        <p:spPr/>
        <p:txBody>
          <a:bodyPr/>
          <a:lstStyle/>
          <a:p>
            <a:fld id="{E194C674-CC46-4BC8-8A04-B3DE87572B52}" type="slidenum">
              <a:rPr lang="en-US" smtClean="0"/>
              <a:t>17</a:t>
            </a:fld>
            <a:endParaRPr lang="en-US"/>
          </a:p>
        </p:txBody>
      </p:sp>
    </p:spTree>
    <p:extLst>
      <p:ext uri="{BB962C8B-B14F-4D97-AF65-F5344CB8AC3E}">
        <p14:creationId xmlns:p14="http://schemas.microsoft.com/office/powerpoint/2010/main" val="821782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you can submit your own csv of occurrence data.  Do this by selecting</a:t>
            </a:r>
            <a:r>
              <a:rPr lang="en-US" baseline="0" dirty="0" smtClean="0"/>
              <a:t> the “Upload CSV file of species points” radio button.  Your csv data should be grouped, so all of species A are together followed by species B data, then species C,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37</a:t>
            </a:fld>
            <a:endParaRPr lang="en-US"/>
          </a:p>
        </p:txBody>
      </p:sp>
    </p:spTree>
    <p:extLst>
      <p:ext uri="{BB962C8B-B14F-4D97-AF65-F5344CB8AC3E}">
        <p14:creationId xmlns:p14="http://schemas.microsoft.com/office/powerpoint/2010/main" val="1835009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select your occurrence data file, the UI</a:t>
            </a:r>
            <a:r>
              <a:rPr lang="en-US" baseline="0" dirty="0" smtClean="0"/>
              <a:t> will look at the first few lines and display them.  You can then specify what data is in each column.  Your data must include a column for longitude, latitude, and a taxon field</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38</a:t>
            </a:fld>
            <a:endParaRPr lang="en-US"/>
          </a:p>
        </p:txBody>
      </p:sp>
    </p:spTree>
    <p:extLst>
      <p:ext uri="{BB962C8B-B14F-4D97-AF65-F5344CB8AC3E}">
        <p14:creationId xmlns:p14="http://schemas.microsoft.com/office/powerpoint/2010/main" val="1696939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specifying your occurrence data, you will</a:t>
            </a:r>
            <a:r>
              <a:rPr lang="en-US" baseline="0" dirty="0" smtClean="0"/>
              <a:t> then add one or more algorithms for creating SDMs.  Do this under the SDM Algorithms tab.</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39</a:t>
            </a:fld>
            <a:endParaRPr lang="en-US"/>
          </a:p>
        </p:txBody>
      </p:sp>
    </p:spTree>
    <p:extLst>
      <p:ext uri="{BB962C8B-B14F-4D97-AF65-F5344CB8AC3E}">
        <p14:creationId xmlns:p14="http://schemas.microsoft.com/office/powerpoint/2010/main" val="1483717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Hover over the Add Algorithm card and a list of options will be displayed.  Hovering</a:t>
            </a:r>
            <a:r>
              <a:rPr lang="en-US" baseline="0" dirty="0" smtClean="0"/>
              <a:t> over an option will tell you more about the algorithm.  Select the one you would like to include</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40</a:t>
            </a:fld>
            <a:endParaRPr lang="en-US"/>
          </a:p>
        </p:txBody>
      </p:sp>
    </p:spTree>
    <p:extLst>
      <p:ext uri="{BB962C8B-B14F-4D97-AF65-F5344CB8AC3E}">
        <p14:creationId xmlns:p14="http://schemas.microsoft.com/office/powerpoint/2010/main" val="87433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selecting the algorithm, you can then change the algorithm parameters it uses.  Do this for all of the algorithms you want to use in your project.</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41</a:t>
            </a:fld>
            <a:endParaRPr lang="en-US"/>
          </a:p>
        </p:txBody>
      </p:sp>
    </p:spTree>
    <p:extLst>
      <p:ext uri="{BB962C8B-B14F-4D97-AF65-F5344CB8AC3E}">
        <p14:creationId xmlns:p14="http://schemas.microsoft.com/office/powerpoint/2010/main" val="2576978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algorithms,</a:t>
            </a:r>
            <a:r>
              <a:rPr lang="en-US" baseline="0" dirty="0" smtClean="0"/>
              <a:t> you will then specify which climate layers to user for your SDMs.  These options are found under the SDM Layers tab.  Each card represents a climate scenario data package and all of the scenarios in that package are compatible.  Meaning the model will be created from the selected scenario and then it will be projected onto the other climate scenarios you choose.  The model scenario is selected via radio button and the projected scenarios have check boxes</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42</a:t>
            </a:fld>
            <a:endParaRPr lang="en-US"/>
          </a:p>
        </p:txBody>
      </p:sp>
    </p:spTree>
    <p:extLst>
      <p:ext uri="{BB962C8B-B14F-4D97-AF65-F5344CB8AC3E}">
        <p14:creationId xmlns:p14="http://schemas.microsoft.com/office/powerpoint/2010/main" val="4259249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specifying layers, you can submit the project if you would like and only SDMs will be created.  However, if you want to include multi-species</a:t>
            </a:r>
            <a:r>
              <a:rPr lang="en-US" baseline="0" dirty="0" smtClean="0"/>
              <a:t> analyses you may want to specify a matching phylogenetic tree.  A tree is also required if you want to perform MCPA.  Browse your system for the tree you would like to include and upload it.</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43</a:t>
            </a:fld>
            <a:endParaRPr lang="en-US"/>
          </a:p>
        </p:txBody>
      </p:sp>
    </p:spTree>
    <p:extLst>
      <p:ext uri="{BB962C8B-B14F-4D97-AF65-F5344CB8AC3E}">
        <p14:creationId xmlns:p14="http://schemas.microsoft.com/office/powerpoint/2010/main" val="383475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perform MCPA, you will need to specify</a:t>
            </a:r>
            <a:r>
              <a:rPr lang="en-US" baseline="0" dirty="0" smtClean="0"/>
              <a:t> biogeographic hypotheses.  These must be uploaded in a zip file and should include </a:t>
            </a:r>
            <a:r>
              <a:rPr lang="en-US" baseline="0" dirty="0" err="1" smtClean="0"/>
              <a:t>shapefiles</a:t>
            </a:r>
            <a:r>
              <a:rPr lang="en-US" baseline="0" dirty="0" smtClean="0"/>
              <a:t> and metadata.  We are working on simplifying this process and at this time it may be easiest to contact us for assistance.</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44</a:t>
            </a:fld>
            <a:endParaRPr lang="en-US"/>
          </a:p>
        </p:txBody>
      </p:sp>
    </p:spTree>
    <p:extLst>
      <p:ext uri="{BB962C8B-B14F-4D97-AF65-F5344CB8AC3E}">
        <p14:creationId xmlns:p14="http://schemas.microsoft.com/office/powerpoint/2010/main" val="2168202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you have specified</a:t>
            </a:r>
            <a:r>
              <a:rPr lang="en-US" baseline="0" dirty="0" smtClean="0"/>
              <a:t> all of your project parameters, select the submit project tab.  You will see a check list of the parameters to specify.  Once all of the parameters are correctly provided, click the Submit project button.</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45</a:t>
            </a:fld>
            <a:endParaRPr lang="en-US"/>
          </a:p>
        </p:txBody>
      </p:sp>
    </p:spTree>
    <p:extLst>
      <p:ext uri="{BB962C8B-B14F-4D97-AF65-F5344CB8AC3E}">
        <p14:creationId xmlns:p14="http://schemas.microsoft.com/office/powerpoint/2010/main" val="3797530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project will be submitted into the processing</a:t>
            </a:r>
            <a:r>
              <a:rPr lang="en-US" baseline="0" dirty="0" smtClean="0"/>
              <a:t> queue for computation.  At this time, you can go do something else and come back later to view your results.  Your approximate position in line will be displayed giving you an idea of when your job may begin.</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46</a:t>
            </a:fld>
            <a:endParaRPr lang="en-US"/>
          </a:p>
        </p:txBody>
      </p:sp>
    </p:spTree>
    <p:extLst>
      <p:ext uri="{BB962C8B-B14F-4D97-AF65-F5344CB8AC3E}">
        <p14:creationId xmlns:p14="http://schemas.microsoft.com/office/powerpoint/2010/main" val="16659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simplify</a:t>
            </a:r>
            <a:r>
              <a:rPr lang="en-US" baseline="0" dirty="0" smtClean="0"/>
              <a:t> the representation of these pieces by creating single objects for each. </a:t>
            </a:r>
          </a:p>
          <a:p>
            <a:endParaRPr lang="en-US" baseline="0" dirty="0" smtClean="0"/>
          </a:p>
          <a:p>
            <a:r>
              <a:rPr lang="en-US" baseline="0" dirty="0" smtClean="0"/>
              <a:t>For a single species, one workflow is not terribly difficult to compute</a:t>
            </a:r>
            <a:endParaRPr lang="en-US" dirty="0"/>
          </a:p>
        </p:txBody>
      </p:sp>
      <p:sp>
        <p:nvSpPr>
          <p:cNvPr id="4" name="Slide Number Placeholder 3"/>
          <p:cNvSpPr>
            <a:spLocks noGrp="1"/>
          </p:cNvSpPr>
          <p:nvPr>
            <p:ph type="sldNum" sz="quarter" idx="10"/>
          </p:nvPr>
        </p:nvSpPr>
        <p:spPr/>
        <p:txBody>
          <a:bodyPr/>
          <a:lstStyle/>
          <a:p>
            <a:fld id="{E194C674-CC46-4BC8-8A04-B3DE87572B52}" type="slidenum">
              <a:rPr lang="en-US" smtClean="0"/>
              <a:t>18</a:t>
            </a:fld>
            <a:endParaRPr lang="en-US"/>
          </a:p>
        </p:txBody>
      </p:sp>
    </p:spTree>
    <p:extLst>
      <p:ext uri="{BB962C8B-B14F-4D97-AF65-F5344CB8AC3E}">
        <p14:creationId xmlns:p14="http://schemas.microsoft.com/office/powerpoint/2010/main" val="1255207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assumes that you have downloaded</a:t>
            </a:r>
            <a:r>
              <a:rPr lang="en-US" baseline="0" dirty="0" smtClean="0"/>
              <a:t> a results package.  Either the one distributed for this workshop or one that you had submitted via the web UI</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48</a:t>
            </a:fld>
            <a:endParaRPr lang="en-US"/>
          </a:p>
        </p:txBody>
      </p:sp>
    </p:spTree>
    <p:extLst>
      <p:ext uri="{BB962C8B-B14F-4D97-AF65-F5344CB8AC3E}">
        <p14:creationId xmlns:p14="http://schemas.microsoft.com/office/powerpoint/2010/main" val="914920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 the package where you would like to on your local machine.  The</a:t>
            </a:r>
            <a:r>
              <a:rPr lang="en-US" baseline="0" dirty="0" smtClean="0"/>
              <a:t> package consists of files for display in a web browser and also includes the data that was created in processing.</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49</a:t>
            </a:fld>
            <a:endParaRPr lang="en-US"/>
          </a:p>
        </p:txBody>
      </p:sp>
    </p:spTree>
    <p:extLst>
      <p:ext uri="{BB962C8B-B14F-4D97-AF65-F5344CB8AC3E}">
        <p14:creationId xmlns:p14="http://schemas.microsoft.com/office/powerpoint/2010/main" val="1801279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index.html</a:t>
            </a:r>
            <a:r>
              <a:rPr lang="en-US" baseline="0" dirty="0" smtClean="0"/>
              <a:t> page.  This page provides a convenient landing spot to navigate the outputs.</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50</a:t>
            </a:fld>
            <a:endParaRPr lang="en-US"/>
          </a:p>
        </p:txBody>
      </p:sp>
    </p:spTree>
    <p:extLst>
      <p:ext uri="{BB962C8B-B14F-4D97-AF65-F5344CB8AC3E}">
        <p14:creationId xmlns:p14="http://schemas.microsoft.com/office/powerpoint/2010/main" val="3859587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will look at MCPA with Modeled Data</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51</a:t>
            </a:fld>
            <a:endParaRPr lang="en-US"/>
          </a:p>
        </p:txBody>
      </p:sp>
    </p:spTree>
    <p:extLst>
      <p:ext uri="{BB962C8B-B14F-4D97-AF65-F5344CB8AC3E}">
        <p14:creationId xmlns:p14="http://schemas.microsoft.com/office/powerpoint/2010/main" val="2355210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page has three panes.</a:t>
            </a:r>
            <a:r>
              <a:rPr lang="en-US" baseline="0" dirty="0" smtClean="0"/>
              <a:t>  On the left, you will see the phylogenetic tree that was used in the MCPA computations.  The middle pane shows a map and the right a scatter plot of site based statistics.</a:t>
            </a:r>
          </a:p>
          <a:p>
            <a:endParaRPr lang="en-US" baseline="0" dirty="0" smtClean="0"/>
          </a:p>
          <a:p>
            <a:r>
              <a:rPr lang="en-US" baseline="0" dirty="0" smtClean="0"/>
              <a:t>You can make selections in any of these panes and those selections will update the other two.</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52</a:t>
            </a:fld>
            <a:endParaRPr lang="en-US"/>
          </a:p>
        </p:txBody>
      </p:sp>
    </p:spTree>
    <p:extLst>
      <p:ext uri="{BB962C8B-B14F-4D97-AF65-F5344CB8AC3E}">
        <p14:creationId xmlns:p14="http://schemas.microsoft.com/office/powerpoint/2010/main" val="2861256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pane indicates</a:t>
            </a:r>
            <a:r>
              <a:rPr lang="en-US" baseline="0" dirty="0" smtClean="0"/>
              <a:t> the correlation between nodes in the tree with the selected predictor.  The most useful of these predictors is </a:t>
            </a:r>
            <a:r>
              <a:rPr lang="en-US" baseline="0" dirty="0" err="1" smtClean="0"/>
              <a:t>Env</a:t>
            </a:r>
            <a:r>
              <a:rPr lang="en-US" baseline="0" dirty="0" smtClean="0"/>
              <a:t> Adjusted R squared and bio geo adjusted r squared.  These give an indication if the distributions of a clade are more effected by environmental filtering or historical biogeography.  </a:t>
            </a:r>
          </a:p>
          <a:p>
            <a:endParaRPr lang="en-US" baseline="0" dirty="0" smtClean="0"/>
          </a:p>
          <a:p>
            <a:r>
              <a:rPr lang="en-US" baseline="0" dirty="0" smtClean="0"/>
              <a:t>If you select one of the nodes in the tree, the map is updated to show the distributions of the sister clades of that node.  One side of the clade is highlighted in blue in the tree and the distribution of those blue species is shown in blue on the map.  The other sister clade is highlighted in red and the distribution of those species is shown in red on the map.  Sites where species from both sister clades are present are shown in purple.  </a:t>
            </a:r>
          </a:p>
          <a:p>
            <a:endParaRPr lang="en-US" baseline="0" dirty="0" smtClean="0"/>
          </a:p>
          <a:p>
            <a:r>
              <a:rPr lang="en-US" baseline="0" dirty="0" smtClean="0"/>
              <a:t>The same sites shown on the map are highlighted in the scatterplot.  Red dots represent sites where red species are present, blue dots for the blue species, and purple dots where both are present.</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53</a:t>
            </a:fld>
            <a:endParaRPr lang="en-US"/>
          </a:p>
        </p:txBody>
      </p:sp>
    </p:spTree>
    <p:extLst>
      <p:ext uri="{BB962C8B-B14F-4D97-AF65-F5344CB8AC3E}">
        <p14:creationId xmlns:p14="http://schemas.microsoft.com/office/powerpoint/2010/main" val="1085460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make selections via the map.  You can use the rectangle</a:t>
            </a:r>
            <a:r>
              <a:rPr lang="en-US" baseline="0" dirty="0" smtClean="0"/>
              <a:t> or polygon select tools to select a region.  Those sites are highlighted in red on the map.  The species present at those sites are then highlighted in red in the tree and the sites are also highlighted in the scatterplot.</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54</a:t>
            </a:fld>
            <a:endParaRPr lang="en-US"/>
          </a:p>
        </p:txBody>
      </p:sp>
    </p:spTree>
    <p:extLst>
      <p:ext uri="{BB962C8B-B14F-4D97-AF65-F5344CB8AC3E}">
        <p14:creationId xmlns:p14="http://schemas.microsoft.com/office/powerpoint/2010/main" val="562432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a:t>
            </a:r>
            <a:r>
              <a:rPr lang="en-US" baseline="0" dirty="0" smtClean="0"/>
              <a:t> highlight sites via the scatterplot.  This could be useful if there is some pattern that looks interesting, you can highlight the sites and see where they fall on the map and what species are present at those sites.  This graphic shows the process of selecting sites via the scatterplot</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55</a:t>
            </a:fld>
            <a:endParaRPr lang="en-US"/>
          </a:p>
        </p:txBody>
      </p:sp>
    </p:spTree>
    <p:extLst>
      <p:ext uri="{BB962C8B-B14F-4D97-AF65-F5344CB8AC3E}">
        <p14:creationId xmlns:p14="http://schemas.microsoft.com/office/powerpoint/2010/main" val="530703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sites</a:t>
            </a:r>
            <a:r>
              <a:rPr lang="en-US" baseline="0" dirty="0" smtClean="0"/>
              <a:t> we selected in the previous slide are now highlighted in the scatterplot, the map, and the species present are shown in the tree.</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56</a:t>
            </a:fld>
            <a:endParaRPr lang="en-US"/>
          </a:p>
        </p:txBody>
      </p:sp>
    </p:spTree>
    <p:extLst>
      <p:ext uri="{BB962C8B-B14F-4D97-AF65-F5344CB8AC3E}">
        <p14:creationId xmlns:p14="http://schemas.microsoft.com/office/powerpoint/2010/main" val="3648821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we changed the parameters represented by the scatterplot</a:t>
            </a:r>
            <a:r>
              <a:rPr lang="en-US" baseline="0" dirty="0" smtClean="0"/>
              <a:t> to mean nearest taxon distance and alpha diversity.  The scatterplot shows a few sites with high alpha diversity and medium mean nearest taxon distance, indicating locations with more species that are further apart phylogenetically.  We have selected those sites to see where they are and they are along the west coast.  We can also see the species that are present at those sites in the tree. </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57</a:t>
            </a:fld>
            <a:endParaRPr lang="en-US"/>
          </a:p>
        </p:txBody>
      </p:sp>
    </p:spTree>
    <p:extLst>
      <p:ext uri="{BB962C8B-B14F-4D97-AF65-F5344CB8AC3E}">
        <p14:creationId xmlns:p14="http://schemas.microsoft.com/office/powerpoint/2010/main" val="156124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if you have multiple species, such as for a small clade, the size of the computations starts to grow</a:t>
            </a:r>
            <a:endParaRPr lang="en-US" dirty="0"/>
          </a:p>
        </p:txBody>
      </p:sp>
      <p:sp>
        <p:nvSpPr>
          <p:cNvPr id="4" name="Slide Number Placeholder 3"/>
          <p:cNvSpPr>
            <a:spLocks noGrp="1"/>
          </p:cNvSpPr>
          <p:nvPr>
            <p:ph type="sldNum" sz="quarter" idx="10"/>
          </p:nvPr>
        </p:nvSpPr>
        <p:spPr/>
        <p:txBody>
          <a:bodyPr/>
          <a:lstStyle/>
          <a:p>
            <a:fld id="{E194C674-CC46-4BC8-8A04-B3DE87572B52}" type="slidenum">
              <a:rPr lang="en-US" smtClean="0"/>
              <a:t>19</a:t>
            </a:fld>
            <a:endParaRPr lang="en-US"/>
          </a:p>
        </p:txBody>
      </p:sp>
    </p:spTree>
    <p:extLst>
      <p:ext uri="{BB962C8B-B14F-4D97-AF65-F5344CB8AC3E}">
        <p14:creationId xmlns:p14="http://schemas.microsoft.com/office/powerpoint/2010/main" val="858421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go back to the index page and select modeled map statistics</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58</a:t>
            </a:fld>
            <a:endParaRPr lang="en-US"/>
          </a:p>
        </p:txBody>
      </p:sp>
    </p:spTree>
    <p:extLst>
      <p:ext uri="{BB962C8B-B14F-4D97-AF65-F5344CB8AC3E}">
        <p14:creationId xmlns:p14="http://schemas.microsoft.com/office/powerpoint/2010/main" val="4025750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page shows a heat map representing a selected site-based statistic.  This first example</a:t>
            </a:r>
            <a:r>
              <a:rPr lang="en-US" baseline="0" dirty="0" smtClean="0"/>
              <a:t> is for alpha diversity.</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59</a:t>
            </a:fld>
            <a:endParaRPr lang="en-US"/>
          </a:p>
        </p:txBody>
      </p:sp>
    </p:spTree>
    <p:extLst>
      <p:ext uri="{BB962C8B-B14F-4D97-AF65-F5344CB8AC3E}">
        <p14:creationId xmlns:p14="http://schemas.microsoft.com/office/powerpoint/2010/main" val="3317698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drop down at the top left allows you to select</a:t>
            </a:r>
            <a:r>
              <a:rPr lang="en-US" baseline="0" dirty="0" smtClean="0"/>
              <a:t> different site-based statistics and see where the values are higher and lower spatially.  This example is for mean nearest taxon distance</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60</a:t>
            </a:fld>
            <a:endParaRPr lang="en-US"/>
          </a:p>
        </p:txBody>
      </p:sp>
    </p:spTree>
    <p:extLst>
      <p:ext uri="{BB962C8B-B14F-4D97-AF65-F5344CB8AC3E}">
        <p14:creationId xmlns:p14="http://schemas.microsoft.com/office/powerpoint/2010/main" val="216369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include</a:t>
            </a:r>
            <a:r>
              <a:rPr lang="en-US" baseline="0" dirty="0" smtClean="0"/>
              <a:t> SDM maps in the package.  Back on the index page, select browse model maps.</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61</a:t>
            </a:fld>
            <a:endParaRPr lang="en-US"/>
          </a:p>
        </p:txBody>
      </p:sp>
    </p:spTree>
    <p:extLst>
      <p:ext uri="{BB962C8B-B14F-4D97-AF65-F5344CB8AC3E}">
        <p14:creationId xmlns:p14="http://schemas.microsoft.com/office/powerpoint/2010/main" val="723733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page shows images for each of the projections in the package along with metadata.  At</a:t>
            </a:r>
            <a:r>
              <a:rPr lang="en-US" baseline="0" dirty="0" smtClean="0"/>
              <a:t> this time, these maps are static.  You can also directly navigate to the raster data used to create the images.</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62</a:t>
            </a:fld>
            <a:endParaRPr lang="en-US"/>
          </a:p>
        </p:txBody>
      </p:sp>
    </p:spTree>
    <p:extLst>
      <p:ext uri="{BB962C8B-B14F-4D97-AF65-F5344CB8AC3E}">
        <p14:creationId xmlns:p14="http://schemas.microsoft.com/office/powerpoint/2010/main" val="1267798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instead navigate to the SDM data from the directory listing under species distribution models directory listing</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63</a:t>
            </a:fld>
            <a:endParaRPr lang="en-US"/>
          </a:p>
        </p:txBody>
      </p:sp>
    </p:spTree>
    <p:extLst>
      <p:ext uri="{BB962C8B-B14F-4D97-AF65-F5344CB8AC3E}">
        <p14:creationId xmlns:p14="http://schemas.microsoft.com/office/powerpoint/2010/main" val="1432876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level of this listing groups data by species.  </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64</a:t>
            </a:fld>
            <a:endParaRPr lang="en-US"/>
          </a:p>
        </p:txBody>
      </p:sp>
    </p:spTree>
    <p:extLst>
      <p:ext uri="{BB962C8B-B14F-4D97-AF65-F5344CB8AC3E}">
        <p14:creationId xmlns:p14="http://schemas.microsoft.com/office/powerpoint/2010/main" val="1841332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each species sub directory is all of the data in the package for that species.</a:t>
            </a:r>
            <a:r>
              <a:rPr lang="en-US" baseline="0" dirty="0" smtClean="0"/>
              <a:t>  If you selected multiple algorithms and / or multiple projection scenarios, all of those projections would be found here along with the occurrence points for that species.</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65</a:t>
            </a:fld>
            <a:endParaRPr lang="en-US"/>
          </a:p>
        </p:txBody>
      </p:sp>
    </p:spTree>
    <p:extLst>
      <p:ext uri="{BB962C8B-B14F-4D97-AF65-F5344CB8AC3E}">
        <p14:creationId xmlns:p14="http://schemas.microsoft.com/office/powerpoint/2010/main" val="111870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provide a directory</a:t>
            </a:r>
            <a:r>
              <a:rPr lang="en-US" baseline="0" dirty="0" smtClean="0"/>
              <a:t> listing for the CSV data created by the analyses (sorry the image is cut off)</a:t>
            </a:r>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66</a:t>
            </a:fld>
            <a:endParaRPr lang="en-US"/>
          </a:p>
        </p:txBody>
      </p:sp>
    </p:spTree>
    <p:extLst>
      <p:ext uri="{BB962C8B-B14F-4D97-AF65-F5344CB8AC3E}">
        <p14:creationId xmlns:p14="http://schemas.microsoft.com/office/powerpoint/2010/main" val="1558428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directory lists the multi-species statistics and data structures</a:t>
            </a:r>
            <a:r>
              <a:rPr lang="en-US" baseline="0" dirty="0" smtClean="0"/>
              <a:t> computed by the project in a format that can be used by other software.</a:t>
            </a:r>
          </a:p>
          <a:p>
            <a:endParaRPr lang="en-US" dirty="0"/>
          </a:p>
        </p:txBody>
      </p:sp>
      <p:sp>
        <p:nvSpPr>
          <p:cNvPr id="4" name="Slide Number Placeholder 3"/>
          <p:cNvSpPr>
            <a:spLocks noGrp="1"/>
          </p:cNvSpPr>
          <p:nvPr>
            <p:ph type="sldNum" sz="quarter" idx="10"/>
          </p:nvPr>
        </p:nvSpPr>
        <p:spPr/>
        <p:txBody>
          <a:bodyPr/>
          <a:lstStyle/>
          <a:p>
            <a:fld id="{3283D8B6-586C-4483-ADA6-146AC1D79150}" type="slidenum">
              <a:rPr lang="en-US" smtClean="0"/>
              <a:t>67</a:t>
            </a:fld>
            <a:endParaRPr lang="en-US"/>
          </a:p>
        </p:txBody>
      </p:sp>
    </p:spTree>
    <p:extLst>
      <p:ext uri="{BB962C8B-B14F-4D97-AF65-F5344CB8AC3E}">
        <p14:creationId xmlns:p14="http://schemas.microsoft.com/office/powerpoint/2010/main" val="1513028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you have many</a:t>
            </a:r>
            <a:r>
              <a:rPr lang="en-US" baseline="0" dirty="0" smtClean="0"/>
              <a:t> species, for a larger clade, the computations start to become significant and may be too much for a desktop machine.</a:t>
            </a:r>
            <a:endParaRPr lang="en-US" dirty="0"/>
          </a:p>
        </p:txBody>
      </p:sp>
      <p:sp>
        <p:nvSpPr>
          <p:cNvPr id="4" name="Slide Number Placeholder 3"/>
          <p:cNvSpPr>
            <a:spLocks noGrp="1"/>
          </p:cNvSpPr>
          <p:nvPr>
            <p:ph type="sldNum" sz="quarter" idx="10"/>
          </p:nvPr>
        </p:nvSpPr>
        <p:spPr/>
        <p:txBody>
          <a:bodyPr/>
          <a:lstStyle/>
          <a:p>
            <a:fld id="{E194C674-CC46-4BC8-8A04-B3DE87572B52}" type="slidenum">
              <a:rPr lang="en-US" smtClean="0"/>
              <a:t>20</a:t>
            </a:fld>
            <a:endParaRPr lang="en-US"/>
          </a:p>
        </p:txBody>
      </p:sp>
    </p:spTree>
    <p:extLst>
      <p:ext uri="{BB962C8B-B14F-4D97-AF65-F5344CB8AC3E}">
        <p14:creationId xmlns:p14="http://schemas.microsoft.com/office/powerpoint/2010/main" val="2430591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BiotaPhy</a:t>
            </a:r>
            <a:r>
              <a:rPr lang="en-US" dirty="0" smtClean="0"/>
              <a:t> analyses repository is a</a:t>
            </a:r>
            <a:r>
              <a:rPr lang="en-US" baseline="0" dirty="0" smtClean="0"/>
              <a:t> place for community engagement.  Researchers and developers can contribute their analyses for use by the community and </a:t>
            </a:r>
            <a:r>
              <a:rPr lang="en-US" baseline="0" dirty="0" err="1" smtClean="0"/>
              <a:t>BiotaPhy</a:t>
            </a:r>
            <a:r>
              <a:rPr lang="en-US" baseline="0" dirty="0" smtClean="0"/>
              <a:t> developers will help optimize them for our architecture.  We also provide  smaller tasks for new developers, or just those new to Python, to help improve their skills and help them start contributing to open source projects.</a:t>
            </a:r>
          </a:p>
          <a:p>
            <a:endParaRPr lang="en-US" baseline="0" dirty="0" smtClean="0"/>
          </a:p>
          <a:p>
            <a:r>
              <a:rPr lang="en-US" baseline="0" dirty="0" smtClean="0"/>
              <a:t>The repository is peer reviewed via pull requests and utilizes tools such as continuous integration via Travis CI and testing tools to ensure that the code is consistent and reliable.</a:t>
            </a:r>
            <a:endParaRPr lang="en-US" dirty="0"/>
          </a:p>
        </p:txBody>
      </p:sp>
      <p:sp>
        <p:nvSpPr>
          <p:cNvPr id="4" name="Slide Number Placeholder 3"/>
          <p:cNvSpPr>
            <a:spLocks noGrp="1"/>
          </p:cNvSpPr>
          <p:nvPr>
            <p:ph type="sldNum" sz="quarter" idx="10"/>
          </p:nvPr>
        </p:nvSpPr>
        <p:spPr/>
        <p:txBody>
          <a:bodyPr/>
          <a:lstStyle/>
          <a:p>
            <a:fld id="{280A4DE9-ECE1-4D07-B626-C49BFA4C768F}" type="slidenum">
              <a:rPr lang="en-US" smtClean="0"/>
              <a:t>68</a:t>
            </a:fld>
            <a:endParaRPr lang="en-US"/>
          </a:p>
        </p:txBody>
      </p:sp>
    </p:spTree>
    <p:extLst>
      <p:ext uri="{BB962C8B-B14F-4D97-AF65-F5344CB8AC3E}">
        <p14:creationId xmlns:p14="http://schemas.microsoft.com/office/powerpoint/2010/main" val="242567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a:p>
            <a:r>
              <a:rPr lang="en-US" sz="1600" dirty="0"/>
              <a:t>This work was </a:t>
            </a:r>
            <a:r>
              <a:rPr lang="en-US" sz="1600" b="1" dirty="0"/>
              <a:t>funded</a:t>
            </a:r>
            <a:r>
              <a:rPr lang="en-US" sz="1600" dirty="0"/>
              <a:t> by the United States National Science Foundation and </a:t>
            </a:r>
            <a:r>
              <a:rPr lang="en-US" sz="1600" baseline="0" dirty="0"/>
              <a:t>Geological Survey</a:t>
            </a:r>
            <a:endParaRPr lang="en-US" sz="1600" dirty="0"/>
          </a:p>
        </p:txBody>
      </p:sp>
      <p:sp>
        <p:nvSpPr>
          <p:cNvPr id="4" name="Slide Number Placeholder 3"/>
          <p:cNvSpPr>
            <a:spLocks noGrp="1"/>
          </p:cNvSpPr>
          <p:nvPr>
            <p:ph type="sldNum" sz="quarter" idx="10"/>
          </p:nvPr>
        </p:nvSpPr>
        <p:spPr/>
        <p:txBody>
          <a:bodyPr/>
          <a:lstStyle/>
          <a:p>
            <a:fld id="{08BCF649-5B55-544D-AA2E-68C53F24AC55}" type="slidenum">
              <a:rPr lang="en-US" smtClean="0"/>
              <a:t>71</a:t>
            </a:fld>
            <a:endParaRPr lang="en-US"/>
          </a:p>
        </p:txBody>
      </p:sp>
    </p:spTree>
    <p:extLst>
      <p:ext uri="{BB962C8B-B14F-4D97-AF65-F5344CB8AC3E}">
        <p14:creationId xmlns:p14="http://schemas.microsoft.com/office/powerpoint/2010/main" val="324136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you have a larger clade,</a:t>
            </a:r>
            <a:r>
              <a:rPr lang="en-US" baseline="0" dirty="0" smtClean="0"/>
              <a:t> or entire family that you want to create SDMs for.  If you are using higher resolution climate data, these computations could take months for a single machine, especially if you want to explore different algorithm parameters.</a:t>
            </a:r>
            <a:endParaRPr lang="en-US" dirty="0"/>
          </a:p>
        </p:txBody>
      </p:sp>
      <p:sp>
        <p:nvSpPr>
          <p:cNvPr id="4" name="Slide Number Placeholder 3"/>
          <p:cNvSpPr>
            <a:spLocks noGrp="1"/>
          </p:cNvSpPr>
          <p:nvPr>
            <p:ph type="sldNum" sz="quarter" idx="10"/>
          </p:nvPr>
        </p:nvSpPr>
        <p:spPr/>
        <p:txBody>
          <a:bodyPr/>
          <a:lstStyle/>
          <a:p>
            <a:fld id="{E194C674-CC46-4BC8-8A04-B3DE87572B52}" type="slidenum">
              <a:rPr lang="en-US" smtClean="0"/>
              <a:t>21</a:t>
            </a:fld>
            <a:endParaRPr lang="en-US"/>
          </a:p>
        </p:txBody>
      </p:sp>
    </p:spTree>
    <p:extLst>
      <p:ext uri="{BB962C8B-B14F-4D97-AF65-F5344CB8AC3E}">
        <p14:creationId xmlns:p14="http://schemas.microsoft.com/office/powerpoint/2010/main" val="202322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imagine that you are interested in an even larger clade or taxonomic group, such as all flora in North America, and / or you want to explore multiple algorithm configurations and predicted climate conditions.  It is easy to imagine scenarios where you would have tens or hundreds of thousands (or millions) of SDM workflows to compute.  Even with powerful desktop computers, the computations could take a very long time.  This is where cluster and super computing become very important. </a:t>
            </a:r>
            <a:endParaRPr lang="en-US" dirty="0"/>
          </a:p>
        </p:txBody>
      </p:sp>
      <p:sp>
        <p:nvSpPr>
          <p:cNvPr id="4" name="Slide Number Placeholder 3"/>
          <p:cNvSpPr>
            <a:spLocks noGrp="1"/>
          </p:cNvSpPr>
          <p:nvPr>
            <p:ph type="sldNum" sz="quarter" idx="10"/>
          </p:nvPr>
        </p:nvSpPr>
        <p:spPr/>
        <p:txBody>
          <a:bodyPr/>
          <a:lstStyle/>
          <a:p>
            <a:fld id="{E194C674-CC46-4BC8-8A04-B3DE87572B52}" type="slidenum">
              <a:rPr lang="en-US" smtClean="0"/>
              <a:t>22</a:t>
            </a:fld>
            <a:endParaRPr lang="en-US"/>
          </a:p>
        </p:txBody>
      </p:sp>
    </p:spTree>
    <p:extLst>
      <p:ext uri="{BB962C8B-B14F-4D97-AF65-F5344CB8AC3E}">
        <p14:creationId xmlns:p14="http://schemas.microsoft.com/office/powerpoint/2010/main" val="202327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submit a project through the </a:t>
            </a:r>
            <a:r>
              <a:rPr lang="en-US" baseline="0" dirty="0" err="1" smtClean="0"/>
              <a:t>BiotaPhy</a:t>
            </a:r>
            <a:r>
              <a:rPr lang="en-US" baseline="0" dirty="0" smtClean="0"/>
              <a:t> web UI, first navigate to http://client.lifemapper.org/biotaphy/</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25</a:t>
            </a:fld>
            <a:endParaRPr lang="en-US"/>
          </a:p>
        </p:txBody>
      </p:sp>
    </p:spTree>
    <p:extLst>
      <p:ext uri="{BB962C8B-B14F-4D97-AF65-F5344CB8AC3E}">
        <p14:creationId xmlns:p14="http://schemas.microsoft.com/office/powerpoint/2010/main" val="1611741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UI lists</a:t>
            </a:r>
            <a:r>
              <a:rPr lang="en-US" baseline="0" dirty="0" smtClean="0"/>
              <a:t> available projects in the left side pane.  Both those of the user and the publicly available projects can be selected.  This is also where the New Project option is located.  The main canvas updates to display the selected project or options for creating a new project as they are made available.</a:t>
            </a:r>
            <a:endParaRPr lang="en-US" dirty="0"/>
          </a:p>
        </p:txBody>
      </p:sp>
      <p:sp>
        <p:nvSpPr>
          <p:cNvPr id="4" name="Slide Number Placeholder 3"/>
          <p:cNvSpPr>
            <a:spLocks noGrp="1"/>
          </p:cNvSpPr>
          <p:nvPr>
            <p:ph type="sldNum" sz="quarter" idx="10"/>
          </p:nvPr>
        </p:nvSpPr>
        <p:spPr/>
        <p:txBody>
          <a:bodyPr/>
          <a:lstStyle/>
          <a:p>
            <a:fld id="{61B9D8E2-A283-40AB-8BD3-25E85BF170EB}" type="slidenum">
              <a:rPr lang="en-US" smtClean="0"/>
              <a:t>26</a:t>
            </a:fld>
            <a:endParaRPr lang="en-US"/>
          </a:p>
        </p:txBody>
      </p:sp>
    </p:spTree>
    <p:extLst>
      <p:ext uri="{BB962C8B-B14F-4D97-AF65-F5344CB8AC3E}">
        <p14:creationId xmlns:p14="http://schemas.microsoft.com/office/powerpoint/2010/main" val="2334819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9F6F80C-366C-4853-9BDC-BB485E01BAEF}"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205132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F6F80C-366C-4853-9BDC-BB485E01BAEF}"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3956120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F6F80C-366C-4853-9BDC-BB485E01BAEF}"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2761662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F6F80C-366C-4853-9BDC-BB485E01BAEF}"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6968F-05CD-45C8-A043-9B05A8BCA2B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5050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F6F80C-366C-4853-9BDC-BB485E01BAEF}"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700550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9F6F80C-366C-4853-9BDC-BB485E01BAEF}" type="datetimeFigureOut">
              <a:rPr lang="en-US" smtClean="0"/>
              <a:t>7/17/2021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3064786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9F6F80C-366C-4853-9BDC-BB485E01BAEF}" type="datetimeFigureOut">
              <a:rPr lang="en-US" smtClean="0"/>
              <a:t>7/17/2021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539769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F6F80C-366C-4853-9BDC-BB485E01BAEF}"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3317849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F6F80C-366C-4853-9BDC-BB485E01BAEF}"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3193253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F6F80C-366C-4853-9BDC-BB485E01BAEF}"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3323787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F6F80C-366C-4853-9BDC-BB485E01BAEF}"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181219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9F6F80C-366C-4853-9BDC-BB485E01BAEF}"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2653600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9F6F80C-366C-4853-9BDC-BB485E01BAEF}"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3219666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F6F80C-366C-4853-9BDC-BB485E01BAEF}" type="datetimeFigureOut">
              <a:rPr lang="en-US" smtClean="0"/>
              <a:t>7/17/2021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1110915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9F6F80C-366C-4853-9BDC-BB485E01BAEF}" type="datetimeFigureOut">
              <a:rPr lang="en-US" smtClean="0"/>
              <a:t>7/17/2021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1099311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9F6F80C-366C-4853-9BDC-BB485E01BAEF}" type="datetimeFigureOut">
              <a:rPr lang="en-US" smtClean="0"/>
              <a:t>7/17/2021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1119983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F6F80C-366C-4853-9BDC-BB485E01BAEF}"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4001052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F6F80C-366C-4853-9BDC-BB485E01BAEF}"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6968F-05CD-45C8-A043-9B05A8BCA2BD}" type="slidenum">
              <a:rPr lang="en-US" smtClean="0"/>
              <a:t>‹#›</a:t>
            </a:fld>
            <a:endParaRPr lang="en-US"/>
          </a:p>
        </p:txBody>
      </p:sp>
    </p:spTree>
    <p:extLst>
      <p:ext uri="{BB962C8B-B14F-4D97-AF65-F5344CB8AC3E}">
        <p14:creationId xmlns:p14="http://schemas.microsoft.com/office/powerpoint/2010/main" val="1693517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9F6F80C-366C-4853-9BDC-BB485E01BAEF}" type="datetimeFigureOut">
              <a:rPr lang="en-US" smtClean="0"/>
              <a:t>7/17/2021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CA6968F-05CD-45C8-A043-9B05A8BCA2BD}" type="slidenum">
              <a:rPr lang="en-US" smtClean="0"/>
              <a:t>‹#›</a:t>
            </a:fld>
            <a:endParaRPr lang="en-US"/>
          </a:p>
        </p:txBody>
      </p:sp>
    </p:spTree>
    <p:extLst>
      <p:ext uri="{BB962C8B-B14F-4D97-AF65-F5344CB8AC3E}">
        <p14:creationId xmlns:p14="http://schemas.microsoft.com/office/powerpoint/2010/main" val="11753758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lifemapper.github.io/lmpy/tutorial/data_cleaning.html#aggregate-and-clean-multiple-data-files" TargetMode="External"/><Relationship Id="rId2" Type="http://schemas.openxmlformats.org/officeDocument/2006/relationships/hyperlink" Target="https://lifemapper.github.io/lmpy" TargetMode="External"/><Relationship Id="rId1" Type="http://schemas.openxmlformats.org/officeDocument/2006/relationships/slideLayout" Target="../slideLayouts/slideLayout18.xml"/><Relationship Id="rId4" Type="http://schemas.openxmlformats.org/officeDocument/2006/relationships/hyperlink" Target="mailto:cjgrady@ku.edu"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github.com/lifemapper/lmpy" TargetMode="Externa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biotaphy/biotaphypy" TargetMode="External"/><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hyperlink" Target="http://client.lifemapper.org/biotaphy/" TargetMode="External"/><Relationship Id="rId2" Type="http://schemas.openxmlformats.org/officeDocument/2006/relationships/hyperlink" Target="https://lifemapper.github.io/lmpy/"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Computing with Heterogeneous Specimen Occurrence Data for Global Scale Analyses</a:t>
            </a:r>
            <a:endParaRPr lang="en-US" dirty="0"/>
          </a:p>
        </p:txBody>
      </p:sp>
      <p:sp>
        <p:nvSpPr>
          <p:cNvPr id="3" name="Subtitle 2"/>
          <p:cNvSpPr>
            <a:spLocks noGrp="1"/>
          </p:cNvSpPr>
          <p:nvPr>
            <p:ph type="subTitle" idx="1"/>
          </p:nvPr>
        </p:nvSpPr>
        <p:spPr>
          <a:xfrm>
            <a:off x="1751012" y="3905250"/>
            <a:ext cx="8689976" cy="1724025"/>
          </a:xfrm>
        </p:spPr>
        <p:txBody>
          <a:bodyPr>
            <a:normAutofit/>
          </a:bodyPr>
          <a:lstStyle/>
          <a:p>
            <a:r>
              <a:rPr lang="en-US" dirty="0" smtClean="0"/>
              <a:t>CJ Grady</a:t>
            </a:r>
          </a:p>
          <a:p>
            <a:r>
              <a:rPr lang="en-US" dirty="0" smtClean="0"/>
              <a:t>University of </a:t>
            </a:r>
            <a:r>
              <a:rPr lang="en-US" dirty="0" smtClean="0"/>
              <a:t>Kansas</a:t>
            </a:r>
          </a:p>
          <a:p>
            <a:r>
              <a:rPr lang="en-US" dirty="0" err="1" smtClean="0"/>
              <a:t>Biotaphy</a:t>
            </a:r>
            <a:r>
              <a:rPr lang="en-US" dirty="0"/>
              <a:t> </a:t>
            </a:r>
            <a:r>
              <a:rPr lang="en-US" dirty="0" smtClean="0"/>
              <a:t>/ Lifemapper</a:t>
            </a:r>
            <a:endParaRPr lang="en-US" dirty="0"/>
          </a:p>
        </p:txBody>
      </p:sp>
    </p:spTree>
    <p:extLst>
      <p:ext uri="{BB962C8B-B14F-4D97-AF65-F5344CB8AC3E}">
        <p14:creationId xmlns:p14="http://schemas.microsoft.com/office/powerpoint/2010/main" val="24859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Data cleaning Workflow</a:t>
            </a:r>
            <a:endParaRPr lang="en-US" dirty="0"/>
          </a:p>
        </p:txBody>
      </p:sp>
      <p:sp>
        <p:nvSpPr>
          <p:cNvPr id="3" name="Rectangle 2"/>
          <p:cNvSpPr/>
          <p:nvPr/>
        </p:nvSpPr>
        <p:spPr>
          <a:xfrm>
            <a:off x="605693" y="2124469"/>
            <a:ext cx="1428750" cy="71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Darwin Core Archive</a:t>
            </a:r>
            <a:endParaRPr lang="en-US" sz="1600" dirty="0"/>
          </a:p>
        </p:txBody>
      </p:sp>
      <p:sp>
        <p:nvSpPr>
          <p:cNvPr id="4" name="Rectangle 3"/>
          <p:cNvSpPr/>
          <p:nvPr/>
        </p:nvSpPr>
        <p:spPr>
          <a:xfrm>
            <a:off x="602723" y="4977207"/>
            <a:ext cx="1428750" cy="71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CSV File</a:t>
            </a:r>
            <a:endParaRPr lang="en-US" sz="1600" dirty="0"/>
          </a:p>
        </p:txBody>
      </p:sp>
      <p:sp>
        <p:nvSpPr>
          <p:cNvPr id="5" name="Rectangle 4"/>
          <p:cNvSpPr/>
          <p:nvPr/>
        </p:nvSpPr>
        <p:spPr>
          <a:xfrm>
            <a:off x="602723" y="3481913"/>
            <a:ext cx="1428750" cy="72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JSON File</a:t>
            </a:r>
            <a:endParaRPr lang="en-US" sz="1600" dirty="0"/>
          </a:p>
        </p:txBody>
      </p:sp>
      <p:sp>
        <p:nvSpPr>
          <p:cNvPr id="6" name="Rectangle 5"/>
          <p:cNvSpPr/>
          <p:nvPr/>
        </p:nvSpPr>
        <p:spPr>
          <a:xfrm>
            <a:off x="2688077" y="2124469"/>
            <a:ext cx="1428750" cy="7190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Filter using provider flags</a:t>
            </a:r>
            <a:endParaRPr lang="en-US" sz="1600" dirty="0"/>
          </a:p>
        </p:txBody>
      </p:sp>
      <p:sp>
        <p:nvSpPr>
          <p:cNvPr id="7" name="Rectangle 6"/>
          <p:cNvSpPr/>
          <p:nvPr/>
        </p:nvSpPr>
        <p:spPr>
          <a:xfrm>
            <a:off x="2688077" y="3481913"/>
            <a:ext cx="1428750" cy="7190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Filter using provider flags</a:t>
            </a:r>
            <a:endParaRPr lang="en-US" sz="1600" dirty="0"/>
          </a:p>
        </p:txBody>
      </p:sp>
      <p:sp>
        <p:nvSpPr>
          <p:cNvPr id="8" name="Rectangle 7"/>
          <p:cNvSpPr/>
          <p:nvPr/>
        </p:nvSpPr>
        <p:spPr>
          <a:xfrm>
            <a:off x="4775537" y="2124469"/>
            <a:ext cx="1428750" cy="7190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Fill in accepted name</a:t>
            </a:r>
            <a:endParaRPr lang="en-US" sz="1600" dirty="0"/>
          </a:p>
        </p:txBody>
      </p:sp>
      <p:sp>
        <p:nvSpPr>
          <p:cNvPr id="9" name="Rectangle 8"/>
          <p:cNvSpPr/>
          <p:nvPr/>
        </p:nvSpPr>
        <p:spPr>
          <a:xfrm>
            <a:off x="4775537" y="4977207"/>
            <a:ext cx="1428750" cy="7190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Fill in accepted name</a:t>
            </a:r>
            <a:endParaRPr lang="en-US" sz="1600" dirty="0"/>
          </a:p>
        </p:txBody>
      </p:sp>
      <p:sp>
        <p:nvSpPr>
          <p:cNvPr id="10" name="Rectangle 9"/>
          <p:cNvSpPr/>
          <p:nvPr/>
        </p:nvSpPr>
        <p:spPr>
          <a:xfrm>
            <a:off x="4775537" y="3481913"/>
            <a:ext cx="1428750" cy="7190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Fill in accepted name</a:t>
            </a:r>
            <a:endParaRPr lang="en-US" sz="1600" dirty="0"/>
          </a:p>
        </p:txBody>
      </p:sp>
      <p:sp>
        <p:nvSpPr>
          <p:cNvPr id="11" name="Rectangle 10"/>
          <p:cNvSpPr/>
          <p:nvPr/>
        </p:nvSpPr>
        <p:spPr>
          <a:xfrm>
            <a:off x="9849476" y="2124470"/>
            <a:ext cx="1428750" cy="7190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Aggregate points</a:t>
            </a:r>
            <a:endParaRPr lang="en-US" sz="1600" dirty="0"/>
          </a:p>
        </p:txBody>
      </p:sp>
      <p:sp>
        <p:nvSpPr>
          <p:cNvPr id="12" name="Rectangle 11"/>
          <p:cNvSpPr/>
          <p:nvPr/>
        </p:nvSpPr>
        <p:spPr>
          <a:xfrm>
            <a:off x="9849476" y="4977207"/>
            <a:ext cx="1428750" cy="71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Combined Data CSV</a:t>
            </a:r>
            <a:endParaRPr lang="en-US" sz="1600" dirty="0"/>
          </a:p>
        </p:txBody>
      </p:sp>
      <p:sp>
        <p:nvSpPr>
          <p:cNvPr id="13" name="Rectangle 12"/>
          <p:cNvSpPr/>
          <p:nvPr/>
        </p:nvSpPr>
        <p:spPr>
          <a:xfrm>
            <a:off x="6991976" y="2124469"/>
            <a:ext cx="1428750" cy="7190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Convert to common format</a:t>
            </a:r>
            <a:endParaRPr lang="en-US" sz="1600" dirty="0"/>
          </a:p>
        </p:txBody>
      </p:sp>
      <p:sp>
        <p:nvSpPr>
          <p:cNvPr id="14" name="Rectangle 13"/>
          <p:cNvSpPr/>
          <p:nvPr/>
        </p:nvSpPr>
        <p:spPr>
          <a:xfrm>
            <a:off x="6991976" y="4977207"/>
            <a:ext cx="1428750" cy="7190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Convert to common format</a:t>
            </a:r>
            <a:endParaRPr lang="en-US" sz="1600" dirty="0"/>
          </a:p>
        </p:txBody>
      </p:sp>
      <p:sp>
        <p:nvSpPr>
          <p:cNvPr id="15" name="Rectangle 14"/>
          <p:cNvSpPr/>
          <p:nvPr/>
        </p:nvSpPr>
        <p:spPr>
          <a:xfrm>
            <a:off x="6991976" y="3481913"/>
            <a:ext cx="1428750" cy="7190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Convert to common format</a:t>
            </a:r>
            <a:endParaRPr lang="en-US" sz="1600" dirty="0"/>
          </a:p>
        </p:txBody>
      </p:sp>
      <p:cxnSp>
        <p:nvCxnSpPr>
          <p:cNvPr id="16" name="Straight Arrow Connector 15"/>
          <p:cNvCxnSpPr>
            <a:stCxn id="3" idx="3"/>
            <a:endCxn id="6" idx="1"/>
          </p:cNvCxnSpPr>
          <p:nvPr/>
        </p:nvCxnSpPr>
        <p:spPr>
          <a:xfrm>
            <a:off x="2034443" y="2483972"/>
            <a:ext cx="6536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stCxn id="6" idx="3"/>
            <a:endCxn id="8" idx="1"/>
          </p:cNvCxnSpPr>
          <p:nvPr/>
        </p:nvCxnSpPr>
        <p:spPr>
          <a:xfrm>
            <a:off x="4116827" y="2483972"/>
            <a:ext cx="658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8" idx="3"/>
            <a:endCxn id="13" idx="1"/>
          </p:cNvCxnSpPr>
          <p:nvPr/>
        </p:nvCxnSpPr>
        <p:spPr>
          <a:xfrm>
            <a:off x="6204287" y="2483972"/>
            <a:ext cx="7876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stCxn id="13" idx="3"/>
          </p:cNvCxnSpPr>
          <p:nvPr/>
        </p:nvCxnSpPr>
        <p:spPr>
          <a:xfrm flipV="1">
            <a:off x="8420726" y="2346122"/>
            <a:ext cx="1428750" cy="137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7" idx="1"/>
          </p:cNvCxnSpPr>
          <p:nvPr/>
        </p:nvCxnSpPr>
        <p:spPr>
          <a:xfrm flipV="1">
            <a:off x="2031473" y="3841416"/>
            <a:ext cx="656604" cy="2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a:stCxn id="7" idx="3"/>
            <a:endCxn id="10" idx="1"/>
          </p:cNvCxnSpPr>
          <p:nvPr/>
        </p:nvCxnSpPr>
        <p:spPr>
          <a:xfrm>
            <a:off x="4116827" y="3841416"/>
            <a:ext cx="658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a:stCxn id="10" idx="3"/>
            <a:endCxn id="15" idx="1"/>
          </p:cNvCxnSpPr>
          <p:nvPr/>
        </p:nvCxnSpPr>
        <p:spPr>
          <a:xfrm>
            <a:off x="6204287" y="3841416"/>
            <a:ext cx="7876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a:stCxn id="4" idx="3"/>
            <a:endCxn id="9" idx="1"/>
          </p:cNvCxnSpPr>
          <p:nvPr/>
        </p:nvCxnSpPr>
        <p:spPr>
          <a:xfrm>
            <a:off x="2031473" y="5336710"/>
            <a:ext cx="27440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a:stCxn id="9" idx="3"/>
            <a:endCxn id="14" idx="1"/>
          </p:cNvCxnSpPr>
          <p:nvPr/>
        </p:nvCxnSpPr>
        <p:spPr>
          <a:xfrm>
            <a:off x="6204287" y="5336710"/>
            <a:ext cx="7876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15" idx="3"/>
            <a:endCxn id="11" idx="1"/>
          </p:cNvCxnSpPr>
          <p:nvPr/>
        </p:nvCxnSpPr>
        <p:spPr>
          <a:xfrm flipV="1">
            <a:off x="8420726" y="2483973"/>
            <a:ext cx="1428750" cy="13574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a:stCxn id="14" idx="3"/>
          </p:cNvCxnSpPr>
          <p:nvPr/>
        </p:nvCxnSpPr>
        <p:spPr>
          <a:xfrm flipV="1">
            <a:off x="8420726" y="2615400"/>
            <a:ext cx="1428750" cy="2721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11" idx="2"/>
            <a:endCxn id="12" idx="0"/>
          </p:cNvCxnSpPr>
          <p:nvPr/>
        </p:nvCxnSpPr>
        <p:spPr>
          <a:xfrm>
            <a:off x="10563851" y="2843476"/>
            <a:ext cx="0" cy="21337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3600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Data cleaning Workflow</a:t>
            </a:r>
            <a:endParaRPr lang="en-US" dirty="0"/>
          </a:p>
        </p:txBody>
      </p:sp>
      <p:sp>
        <p:nvSpPr>
          <p:cNvPr id="12" name="Rectangle 11"/>
          <p:cNvSpPr/>
          <p:nvPr/>
        </p:nvSpPr>
        <p:spPr>
          <a:xfrm>
            <a:off x="1776097" y="2214694"/>
            <a:ext cx="1809121" cy="104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Combined Data CSV</a:t>
            </a:r>
            <a:endParaRPr lang="en-US" dirty="0"/>
          </a:p>
        </p:txBody>
      </p:sp>
      <p:sp>
        <p:nvSpPr>
          <p:cNvPr id="13" name="Rectangle 12"/>
          <p:cNvSpPr/>
          <p:nvPr/>
        </p:nvSpPr>
        <p:spPr>
          <a:xfrm>
            <a:off x="5056517" y="2214694"/>
            <a:ext cx="1800854" cy="1042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Filter low decimal precision points</a:t>
            </a:r>
            <a:endParaRPr lang="en-US" dirty="0"/>
          </a:p>
        </p:txBody>
      </p:sp>
      <p:sp>
        <p:nvSpPr>
          <p:cNvPr id="14" name="Rectangle 13"/>
          <p:cNvSpPr/>
          <p:nvPr/>
        </p:nvSpPr>
        <p:spPr>
          <a:xfrm>
            <a:off x="1742130" y="4519744"/>
            <a:ext cx="1877053" cy="1042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Filter species with too few points</a:t>
            </a:r>
            <a:endParaRPr lang="en-US" dirty="0"/>
          </a:p>
        </p:txBody>
      </p:sp>
      <p:sp>
        <p:nvSpPr>
          <p:cNvPr id="15" name="Rectangle 14"/>
          <p:cNvSpPr/>
          <p:nvPr/>
        </p:nvSpPr>
        <p:spPr>
          <a:xfrm>
            <a:off x="8328670" y="2214694"/>
            <a:ext cx="1638927" cy="1042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Filter by geometry</a:t>
            </a:r>
            <a:endParaRPr lang="en-US" dirty="0"/>
          </a:p>
        </p:txBody>
      </p:sp>
      <p:sp>
        <p:nvSpPr>
          <p:cNvPr id="16" name="Rectangle 15"/>
          <p:cNvSpPr/>
          <p:nvPr/>
        </p:nvSpPr>
        <p:spPr>
          <a:xfrm>
            <a:off x="5056517" y="4519744"/>
            <a:ext cx="1800854" cy="1042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Assemble dataset</a:t>
            </a:r>
            <a:endParaRPr lang="en-US" dirty="0"/>
          </a:p>
        </p:txBody>
      </p:sp>
      <p:sp>
        <p:nvSpPr>
          <p:cNvPr id="17" name="Rectangle 16"/>
          <p:cNvSpPr/>
          <p:nvPr/>
        </p:nvSpPr>
        <p:spPr>
          <a:xfrm>
            <a:off x="8328670" y="4519744"/>
            <a:ext cx="1638927" cy="1042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Cleaned Dataset</a:t>
            </a:r>
            <a:endParaRPr lang="en-US" dirty="0"/>
          </a:p>
        </p:txBody>
      </p:sp>
      <p:cxnSp>
        <p:nvCxnSpPr>
          <p:cNvPr id="19" name="Straight Arrow Connector 18"/>
          <p:cNvCxnSpPr>
            <a:stCxn id="12" idx="3"/>
            <a:endCxn id="13" idx="1"/>
          </p:cNvCxnSpPr>
          <p:nvPr/>
        </p:nvCxnSpPr>
        <p:spPr>
          <a:xfrm flipV="1">
            <a:off x="3585218" y="2736122"/>
            <a:ext cx="147129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13" idx="3"/>
            <a:endCxn id="15" idx="1"/>
          </p:cNvCxnSpPr>
          <p:nvPr/>
        </p:nvCxnSpPr>
        <p:spPr>
          <a:xfrm>
            <a:off x="6857371" y="2736122"/>
            <a:ext cx="147129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14" idx="3"/>
            <a:endCxn id="16" idx="1"/>
          </p:cNvCxnSpPr>
          <p:nvPr/>
        </p:nvCxnSpPr>
        <p:spPr>
          <a:xfrm>
            <a:off x="3619183" y="5041172"/>
            <a:ext cx="14373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6" idx="3"/>
            <a:endCxn id="17" idx="1"/>
          </p:cNvCxnSpPr>
          <p:nvPr/>
        </p:nvCxnSpPr>
        <p:spPr>
          <a:xfrm>
            <a:off x="6857371" y="5041172"/>
            <a:ext cx="147129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stCxn id="15" idx="2"/>
            <a:endCxn id="14" idx="0"/>
          </p:cNvCxnSpPr>
          <p:nvPr/>
        </p:nvCxnSpPr>
        <p:spPr>
          <a:xfrm rot="5400000">
            <a:off x="5283299" y="654909"/>
            <a:ext cx="1262194" cy="646747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56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and After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0" y="2639090"/>
            <a:ext cx="5267325" cy="227095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224" y="2549609"/>
            <a:ext cx="5838825" cy="2360439"/>
          </a:xfrm>
          <a:prstGeom prst="rect">
            <a:avLst/>
          </a:prstGeom>
        </p:spPr>
      </p:pic>
      <p:sp>
        <p:nvSpPr>
          <p:cNvPr id="7" name="TextBox 6"/>
          <p:cNvSpPr txBox="1"/>
          <p:nvPr/>
        </p:nvSpPr>
        <p:spPr>
          <a:xfrm>
            <a:off x="514350" y="5149778"/>
            <a:ext cx="5267325" cy="369332"/>
          </a:xfrm>
          <a:prstGeom prst="rect">
            <a:avLst/>
          </a:prstGeom>
          <a:noFill/>
        </p:spPr>
        <p:txBody>
          <a:bodyPr wrap="square" rtlCol="0">
            <a:spAutoFit/>
          </a:bodyPr>
          <a:lstStyle/>
          <a:p>
            <a:pPr algn="ctr"/>
            <a:r>
              <a:rPr lang="en-US" dirty="0" smtClean="0"/>
              <a:t>1.1 million points</a:t>
            </a:r>
            <a:endParaRPr lang="en-US" dirty="0"/>
          </a:p>
        </p:txBody>
      </p:sp>
      <p:sp>
        <p:nvSpPr>
          <p:cNvPr id="8" name="TextBox 7"/>
          <p:cNvSpPr txBox="1"/>
          <p:nvPr/>
        </p:nvSpPr>
        <p:spPr>
          <a:xfrm>
            <a:off x="5991223" y="5149778"/>
            <a:ext cx="5838825" cy="369332"/>
          </a:xfrm>
          <a:prstGeom prst="rect">
            <a:avLst/>
          </a:prstGeom>
          <a:noFill/>
        </p:spPr>
        <p:txBody>
          <a:bodyPr wrap="square" rtlCol="0">
            <a:spAutoFit/>
          </a:bodyPr>
          <a:lstStyle/>
          <a:p>
            <a:pPr algn="ctr"/>
            <a:r>
              <a:rPr lang="en-US" dirty="0" smtClean="0"/>
              <a:t>477k points</a:t>
            </a:r>
            <a:endParaRPr lang="en-US" dirty="0"/>
          </a:p>
        </p:txBody>
      </p:sp>
    </p:spTree>
    <p:extLst>
      <p:ext uri="{BB962C8B-B14F-4D97-AF65-F5344CB8AC3E}">
        <p14:creationId xmlns:p14="http://schemas.microsoft.com/office/powerpoint/2010/main" val="96627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 Want to Dig Into the Code</a:t>
            </a:r>
            <a:endParaRPr lang="en-US" dirty="0"/>
          </a:p>
        </p:txBody>
      </p:sp>
      <p:sp>
        <p:nvSpPr>
          <p:cNvPr id="3" name="Content Placeholder 2"/>
          <p:cNvSpPr>
            <a:spLocks noGrp="1"/>
          </p:cNvSpPr>
          <p:nvPr>
            <p:ph idx="1"/>
          </p:nvPr>
        </p:nvSpPr>
        <p:spPr/>
        <p:txBody>
          <a:bodyPr/>
          <a:lstStyle/>
          <a:p>
            <a:r>
              <a:rPr lang="en-US" dirty="0" smtClean="0"/>
              <a:t>Library documentation at: </a:t>
            </a:r>
            <a:r>
              <a:rPr lang="en-US" dirty="0" smtClean="0">
                <a:hlinkClick r:id="rId2"/>
              </a:rPr>
              <a:t>https://lifemapper.github.io/lmpy</a:t>
            </a:r>
            <a:endParaRPr lang="en-US" dirty="0" smtClean="0"/>
          </a:p>
          <a:p>
            <a:r>
              <a:rPr lang="en-US" dirty="0" smtClean="0"/>
              <a:t>Tutorial </a:t>
            </a:r>
            <a:r>
              <a:rPr lang="en-US" dirty="0"/>
              <a:t>at: </a:t>
            </a:r>
            <a:r>
              <a:rPr lang="en-US" dirty="0">
                <a:hlinkClick r:id="rId3"/>
              </a:rPr>
              <a:t>https://</a:t>
            </a:r>
            <a:r>
              <a:rPr lang="en-US" dirty="0" smtClean="0">
                <a:hlinkClick r:id="rId3"/>
              </a:rPr>
              <a:t>lifemapper.github.io/lmpy/tutorial/data_cleaning.html#aggregate-and-clean-multiple-data-files</a:t>
            </a:r>
            <a:endParaRPr lang="en-US" dirty="0" smtClean="0"/>
          </a:p>
          <a:p>
            <a:r>
              <a:rPr lang="en-US" dirty="0" smtClean="0"/>
              <a:t>I would be more than happy to help you use the library, email me at: </a:t>
            </a:r>
            <a:r>
              <a:rPr lang="en-US" dirty="0" smtClean="0">
                <a:hlinkClick r:id="rId4"/>
              </a:rPr>
              <a:t>cjgrady@ku.edu</a:t>
            </a:r>
            <a:endParaRPr lang="en-US" dirty="0" smtClean="0"/>
          </a:p>
          <a:p>
            <a:endParaRPr lang="en-US" dirty="0"/>
          </a:p>
        </p:txBody>
      </p:sp>
    </p:spTree>
    <p:extLst>
      <p:ext uri="{BB962C8B-B14F-4D97-AF65-F5344CB8AC3E}">
        <p14:creationId xmlns:p14="http://schemas.microsoft.com/office/powerpoint/2010/main" val="3442497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 y="0"/>
            <a:ext cx="12102049" cy="6492240"/>
          </a:xfrm>
          <a:prstGeom prst="rect">
            <a:avLst/>
          </a:prstGeom>
        </p:spPr>
      </p:pic>
    </p:spTree>
    <p:extLst>
      <p:ext uri="{BB962C8B-B14F-4D97-AF65-F5344CB8AC3E}">
        <p14:creationId xmlns:p14="http://schemas.microsoft.com/office/powerpoint/2010/main" val="2599309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Cleaned Data - </a:t>
            </a:r>
            <a:r>
              <a:rPr lang="en-US" dirty="0" err="1" smtClean="0"/>
              <a:t>Biotaphy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6322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Biotaphy</a:t>
            </a:r>
            <a:r>
              <a:rPr lang="en-US" dirty="0" smtClean="0"/>
              <a:t> </a:t>
            </a:r>
            <a:r>
              <a:rPr lang="en-US" dirty="0" smtClean="0"/>
              <a:t>Workflows</a:t>
            </a:r>
            <a:endParaRPr lang="en-US" dirty="0"/>
          </a:p>
        </p:txBody>
      </p:sp>
      <p:sp>
        <p:nvSpPr>
          <p:cNvPr id="6" name="Oval 5"/>
          <p:cNvSpPr/>
          <p:nvPr/>
        </p:nvSpPr>
        <p:spPr>
          <a:xfrm>
            <a:off x="258164" y="1917243"/>
            <a:ext cx="970427" cy="608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CSV Points</a:t>
            </a:r>
            <a:endParaRPr lang="en-US" sz="1400" dirty="0"/>
          </a:p>
        </p:txBody>
      </p:sp>
      <p:sp>
        <p:nvSpPr>
          <p:cNvPr id="7" name="Oval 6"/>
          <p:cNvSpPr/>
          <p:nvPr/>
        </p:nvSpPr>
        <p:spPr>
          <a:xfrm>
            <a:off x="1210072" y="2935075"/>
            <a:ext cx="1334663" cy="6392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Points Shapefile</a:t>
            </a:r>
            <a:endParaRPr lang="en-US" sz="1200" dirty="0"/>
          </a:p>
        </p:txBody>
      </p:sp>
      <p:sp>
        <p:nvSpPr>
          <p:cNvPr id="8" name="Oval 7"/>
          <p:cNvSpPr/>
          <p:nvPr/>
        </p:nvSpPr>
        <p:spPr>
          <a:xfrm>
            <a:off x="4533273" y="3467808"/>
            <a:ext cx="1112529" cy="673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Model Ruleset</a:t>
            </a:r>
            <a:endParaRPr lang="en-US" sz="1200" dirty="0"/>
          </a:p>
        </p:txBody>
      </p:sp>
      <p:sp>
        <p:nvSpPr>
          <p:cNvPr id="9" name="Rectangle 8"/>
          <p:cNvSpPr/>
          <p:nvPr/>
        </p:nvSpPr>
        <p:spPr>
          <a:xfrm>
            <a:off x="1426179" y="1972532"/>
            <a:ext cx="955636" cy="53701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Create Shapefile</a:t>
            </a:r>
            <a:endParaRPr lang="en-US" sz="1200" dirty="0"/>
          </a:p>
        </p:txBody>
      </p:sp>
      <p:sp>
        <p:nvSpPr>
          <p:cNvPr id="10" name="Flowchart: Magnetic Disk 9"/>
          <p:cNvSpPr/>
          <p:nvPr/>
        </p:nvSpPr>
        <p:spPr>
          <a:xfrm>
            <a:off x="2662245" y="1947114"/>
            <a:ext cx="726984" cy="64035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Catalog </a:t>
            </a:r>
            <a:r>
              <a:rPr lang="en-US" sz="1200" dirty="0" err="1" smtClean="0"/>
              <a:t>Occ</a:t>
            </a:r>
            <a:endParaRPr lang="en-US" sz="1200" dirty="0"/>
          </a:p>
        </p:txBody>
      </p:sp>
      <p:sp>
        <p:nvSpPr>
          <p:cNvPr id="11" name="Flowchart: Magnetic Disk 10"/>
          <p:cNvSpPr/>
          <p:nvPr/>
        </p:nvSpPr>
        <p:spPr>
          <a:xfrm>
            <a:off x="7789498" y="4376980"/>
            <a:ext cx="726143" cy="762055"/>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Catalog </a:t>
            </a:r>
            <a:r>
              <a:rPr lang="en-US" sz="1200" dirty="0" err="1" smtClean="0"/>
              <a:t>Proj</a:t>
            </a:r>
            <a:endParaRPr lang="en-US" sz="1200" dirty="0"/>
          </a:p>
        </p:txBody>
      </p:sp>
      <p:sp>
        <p:nvSpPr>
          <p:cNvPr id="13" name="Oval 12"/>
          <p:cNvSpPr/>
          <p:nvPr/>
        </p:nvSpPr>
        <p:spPr>
          <a:xfrm>
            <a:off x="5961043" y="5579807"/>
            <a:ext cx="1331813" cy="691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Projection Tiff</a:t>
            </a:r>
            <a:endParaRPr lang="en-US" sz="1200" dirty="0"/>
          </a:p>
        </p:txBody>
      </p:sp>
      <p:sp>
        <p:nvSpPr>
          <p:cNvPr id="14" name="Oval 13"/>
          <p:cNvSpPr/>
          <p:nvPr/>
        </p:nvSpPr>
        <p:spPr>
          <a:xfrm>
            <a:off x="2813623" y="4473902"/>
            <a:ext cx="1345156" cy="5782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Projection Mask</a:t>
            </a:r>
            <a:endParaRPr lang="en-US" sz="1200" dirty="0"/>
          </a:p>
        </p:txBody>
      </p:sp>
      <p:sp>
        <p:nvSpPr>
          <p:cNvPr id="15" name="Oval 14"/>
          <p:cNvSpPr/>
          <p:nvPr/>
        </p:nvSpPr>
        <p:spPr>
          <a:xfrm>
            <a:off x="6237691" y="1805081"/>
            <a:ext cx="933902" cy="563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Model Mask</a:t>
            </a:r>
            <a:endParaRPr lang="en-US" sz="1200" dirty="0"/>
          </a:p>
        </p:txBody>
      </p:sp>
      <p:sp>
        <p:nvSpPr>
          <p:cNvPr id="17" name="Flowchart: Magnetic Disk 16"/>
          <p:cNvSpPr/>
          <p:nvPr/>
        </p:nvSpPr>
        <p:spPr>
          <a:xfrm>
            <a:off x="10512966" y="5577944"/>
            <a:ext cx="596601" cy="690756"/>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Index PAV</a:t>
            </a:r>
            <a:endParaRPr lang="en-US" sz="1200" dirty="0"/>
          </a:p>
        </p:txBody>
      </p:sp>
      <p:sp>
        <p:nvSpPr>
          <p:cNvPr id="18" name="Oval 17"/>
          <p:cNvSpPr/>
          <p:nvPr/>
        </p:nvSpPr>
        <p:spPr>
          <a:xfrm>
            <a:off x="8922784" y="5579807"/>
            <a:ext cx="1258817" cy="691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Presence Absence Vector</a:t>
            </a:r>
            <a:endParaRPr lang="en-US" sz="1200" dirty="0"/>
          </a:p>
        </p:txBody>
      </p:sp>
      <p:sp>
        <p:nvSpPr>
          <p:cNvPr id="19" name="Rectangle 18"/>
          <p:cNvSpPr/>
          <p:nvPr/>
        </p:nvSpPr>
        <p:spPr>
          <a:xfrm>
            <a:off x="7558162" y="2722117"/>
            <a:ext cx="854050" cy="5331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Create Model</a:t>
            </a:r>
            <a:endParaRPr lang="en-US" sz="1200" dirty="0"/>
          </a:p>
        </p:txBody>
      </p:sp>
      <p:sp>
        <p:nvSpPr>
          <p:cNvPr id="20" name="Rectangle 19"/>
          <p:cNvSpPr/>
          <p:nvPr/>
        </p:nvSpPr>
        <p:spPr>
          <a:xfrm>
            <a:off x="4497226" y="5608321"/>
            <a:ext cx="1148577" cy="6342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Create Projection</a:t>
            </a:r>
            <a:endParaRPr lang="en-US" sz="1200" dirty="0"/>
          </a:p>
        </p:txBody>
      </p:sp>
      <p:sp>
        <p:nvSpPr>
          <p:cNvPr id="21" name="Rectangle 20"/>
          <p:cNvSpPr/>
          <p:nvPr/>
        </p:nvSpPr>
        <p:spPr>
          <a:xfrm>
            <a:off x="4388050" y="1769491"/>
            <a:ext cx="1148577" cy="6342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Create Model Mask</a:t>
            </a:r>
            <a:endParaRPr lang="en-US" sz="1200" dirty="0"/>
          </a:p>
        </p:txBody>
      </p:sp>
      <p:sp>
        <p:nvSpPr>
          <p:cNvPr id="22" name="Rectangle 21"/>
          <p:cNvSpPr/>
          <p:nvPr/>
        </p:nvSpPr>
        <p:spPr>
          <a:xfrm>
            <a:off x="1294055" y="4440875"/>
            <a:ext cx="1148577" cy="6342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Create Projection Mask</a:t>
            </a:r>
          </a:p>
        </p:txBody>
      </p:sp>
      <p:sp>
        <p:nvSpPr>
          <p:cNvPr id="23" name="Flowchart: Multidocument 22"/>
          <p:cNvSpPr/>
          <p:nvPr/>
        </p:nvSpPr>
        <p:spPr>
          <a:xfrm>
            <a:off x="8432899" y="1735331"/>
            <a:ext cx="960729" cy="75036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Model Scenario</a:t>
            </a:r>
            <a:endParaRPr lang="en-US" sz="1200" dirty="0"/>
          </a:p>
        </p:txBody>
      </p:sp>
      <p:sp>
        <p:nvSpPr>
          <p:cNvPr id="24" name="Flowchart: Multidocument 23"/>
          <p:cNvSpPr/>
          <p:nvPr/>
        </p:nvSpPr>
        <p:spPr>
          <a:xfrm>
            <a:off x="1085494" y="5526951"/>
            <a:ext cx="1357138" cy="79700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Projection Scenario</a:t>
            </a:r>
            <a:endParaRPr lang="en-US" sz="1200" dirty="0"/>
          </a:p>
        </p:txBody>
      </p:sp>
      <p:sp>
        <p:nvSpPr>
          <p:cNvPr id="25" name="Rectangle 24"/>
          <p:cNvSpPr/>
          <p:nvPr/>
        </p:nvSpPr>
        <p:spPr>
          <a:xfrm>
            <a:off x="7722713" y="5681045"/>
            <a:ext cx="859714" cy="4845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Intersect</a:t>
            </a:r>
          </a:p>
        </p:txBody>
      </p:sp>
      <p:cxnSp>
        <p:nvCxnSpPr>
          <p:cNvPr id="27" name="Straight Arrow Connector 26"/>
          <p:cNvCxnSpPr/>
          <p:nvPr/>
        </p:nvCxnSpPr>
        <p:spPr>
          <a:xfrm>
            <a:off x="1228591" y="2221552"/>
            <a:ext cx="23890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9" idx="2"/>
            <a:endCxn id="7" idx="0"/>
          </p:cNvCxnSpPr>
          <p:nvPr/>
        </p:nvCxnSpPr>
        <p:spPr>
          <a:xfrm flipH="1">
            <a:off x="1877404" y="2509544"/>
            <a:ext cx="26593" cy="425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endCxn id="10" idx="2"/>
          </p:cNvCxnSpPr>
          <p:nvPr/>
        </p:nvCxnSpPr>
        <p:spPr>
          <a:xfrm flipV="1">
            <a:off x="2151690" y="2267294"/>
            <a:ext cx="510555" cy="6897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7" idx="7"/>
            <a:endCxn id="21" idx="1"/>
          </p:cNvCxnSpPr>
          <p:nvPr/>
        </p:nvCxnSpPr>
        <p:spPr>
          <a:xfrm flipV="1">
            <a:off x="2349278" y="2086624"/>
            <a:ext cx="2038772" cy="9420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7" idx="6"/>
            <a:endCxn id="19" idx="1"/>
          </p:cNvCxnSpPr>
          <p:nvPr/>
        </p:nvCxnSpPr>
        <p:spPr>
          <a:xfrm flipV="1">
            <a:off x="2544735" y="2988678"/>
            <a:ext cx="5013427" cy="2660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7" idx="4"/>
            <a:endCxn id="22" idx="0"/>
          </p:cNvCxnSpPr>
          <p:nvPr/>
        </p:nvCxnSpPr>
        <p:spPr>
          <a:xfrm flipH="1">
            <a:off x="1868344" y="3574287"/>
            <a:ext cx="9060" cy="8665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21" idx="3"/>
            <a:endCxn id="15" idx="2"/>
          </p:cNvCxnSpPr>
          <p:nvPr/>
        </p:nvCxnSpPr>
        <p:spPr>
          <a:xfrm>
            <a:off x="5536627" y="2086624"/>
            <a:ext cx="701064" cy="1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23" idx="2"/>
            <a:endCxn id="19" idx="0"/>
          </p:cNvCxnSpPr>
          <p:nvPr/>
        </p:nvCxnSpPr>
        <p:spPr>
          <a:xfrm flipH="1">
            <a:off x="7985187" y="2457282"/>
            <a:ext cx="861270" cy="2648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15" idx="4"/>
            <a:endCxn id="19" idx="0"/>
          </p:cNvCxnSpPr>
          <p:nvPr/>
        </p:nvCxnSpPr>
        <p:spPr>
          <a:xfrm>
            <a:off x="6704642" y="2368543"/>
            <a:ext cx="1280545" cy="3535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23" idx="1"/>
            <a:endCxn id="15" idx="7"/>
          </p:cNvCxnSpPr>
          <p:nvPr/>
        </p:nvCxnSpPr>
        <p:spPr>
          <a:xfrm flipH="1" flipV="1">
            <a:off x="7034826" y="1887598"/>
            <a:ext cx="1398073" cy="2229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19" idx="2"/>
            <a:endCxn id="8" idx="7"/>
          </p:cNvCxnSpPr>
          <p:nvPr/>
        </p:nvCxnSpPr>
        <p:spPr>
          <a:xfrm flipH="1">
            <a:off x="5452107" y="3255239"/>
            <a:ext cx="2533080" cy="3112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8" idx="4"/>
            <a:endCxn id="20" idx="0"/>
          </p:cNvCxnSpPr>
          <p:nvPr/>
        </p:nvCxnSpPr>
        <p:spPr>
          <a:xfrm>
            <a:off x="5071514" y="4141594"/>
            <a:ext cx="1" cy="14667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14" idx="5"/>
            <a:endCxn id="20" idx="1"/>
          </p:cNvCxnSpPr>
          <p:nvPr/>
        </p:nvCxnSpPr>
        <p:spPr>
          <a:xfrm>
            <a:off x="3961785" y="4967466"/>
            <a:ext cx="535441" cy="9579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24" idx="3"/>
            <a:endCxn id="20" idx="1"/>
          </p:cNvCxnSpPr>
          <p:nvPr/>
        </p:nvCxnSpPr>
        <p:spPr>
          <a:xfrm>
            <a:off x="2442632" y="5925454"/>
            <a:ext cx="20545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22" idx="3"/>
            <a:endCxn id="14" idx="2"/>
          </p:cNvCxnSpPr>
          <p:nvPr/>
        </p:nvCxnSpPr>
        <p:spPr>
          <a:xfrm>
            <a:off x="2442632" y="4758008"/>
            <a:ext cx="370991" cy="50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24" idx="0"/>
            <a:endCxn id="22" idx="2"/>
          </p:cNvCxnSpPr>
          <p:nvPr/>
        </p:nvCxnSpPr>
        <p:spPr>
          <a:xfrm flipV="1">
            <a:off x="1857429" y="5075141"/>
            <a:ext cx="10915" cy="4518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p:cNvCxnSpPr>
            <a:stCxn id="20" idx="3"/>
            <a:endCxn id="13" idx="2"/>
          </p:cNvCxnSpPr>
          <p:nvPr/>
        </p:nvCxnSpPr>
        <p:spPr>
          <a:xfrm>
            <a:off x="5645803" y="5925454"/>
            <a:ext cx="31524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13" idx="7"/>
            <a:endCxn id="11" idx="2"/>
          </p:cNvCxnSpPr>
          <p:nvPr/>
        </p:nvCxnSpPr>
        <p:spPr>
          <a:xfrm flipV="1">
            <a:off x="7097817" y="4758008"/>
            <a:ext cx="691681" cy="9230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p:cNvCxnSpPr>
            <a:stCxn id="13" idx="6"/>
            <a:endCxn id="25" idx="1"/>
          </p:cNvCxnSpPr>
          <p:nvPr/>
        </p:nvCxnSpPr>
        <p:spPr>
          <a:xfrm flipV="1">
            <a:off x="7292856" y="5923323"/>
            <a:ext cx="429857" cy="21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25" idx="3"/>
            <a:endCxn id="18" idx="2"/>
          </p:cNvCxnSpPr>
          <p:nvPr/>
        </p:nvCxnSpPr>
        <p:spPr>
          <a:xfrm>
            <a:off x="8582427" y="5923323"/>
            <a:ext cx="340357" cy="21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a:stCxn id="18" idx="6"/>
            <a:endCxn id="17" idx="2"/>
          </p:cNvCxnSpPr>
          <p:nvPr/>
        </p:nvCxnSpPr>
        <p:spPr>
          <a:xfrm flipV="1">
            <a:off x="10181601" y="5923322"/>
            <a:ext cx="331365" cy="21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1" name="Rectangle 160"/>
          <p:cNvSpPr/>
          <p:nvPr/>
        </p:nvSpPr>
        <p:spPr>
          <a:xfrm>
            <a:off x="785308" y="4259356"/>
            <a:ext cx="10568492" cy="2160459"/>
          </a:xfrm>
          <a:prstGeom prst="rect">
            <a:avLst/>
          </a:prstGeom>
          <a:noFill/>
          <a:ln w="38100">
            <a:prstDash val="lg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015543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53440" y="4229727"/>
            <a:ext cx="10649666" cy="2257134"/>
          </a:xfrm>
          <a:prstGeom prst="rect">
            <a:avLst/>
          </a:prstGeom>
          <a:solidFill>
            <a:schemeClr val="bg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noFill/>
            </a:endParaRPr>
          </a:p>
        </p:txBody>
      </p:sp>
      <p:sp>
        <p:nvSpPr>
          <p:cNvPr id="44" name="Rectangle 43"/>
          <p:cNvSpPr/>
          <p:nvPr/>
        </p:nvSpPr>
        <p:spPr>
          <a:xfrm>
            <a:off x="4229504" y="1917227"/>
            <a:ext cx="4979151" cy="2245454"/>
          </a:xfrm>
          <a:prstGeom prst="rect">
            <a:avLst/>
          </a:prstGeom>
          <a:solidFill>
            <a:schemeClr val="bg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noFill/>
            </a:endParaRPr>
          </a:p>
        </p:txBody>
      </p:sp>
      <p:sp>
        <p:nvSpPr>
          <p:cNvPr id="3" name="Rectangle 2"/>
          <p:cNvSpPr/>
          <p:nvPr/>
        </p:nvSpPr>
        <p:spPr>
          <a:xfrm>
            <a:off x="215238" y="1908298"/>
            <a:ext cx="3845869" cy="2199939"/>
          </a:xfrm>
          <a:prstGeom prst="rect">
            <a:avLst/>
          </a:prstGeom>
          <a:solidFill>
            <a:schemeClr val="bg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noFill/>
            </a:endParaRPr>
          </a:p>
        </p:txBody>
      </p:sp>
      <p:sp>
        <p:nvSpPr>
          <p:cNvPr id="2" name="Title 1"/>
          <p:cNvSpPr>
            <a:spLocks noGrp="1"/>
          </p:cNvSpPr>
          <p:nvPr>
            <p:ph type="title"/>
          </p:nvPr>
        </p:nvSpPr>
        <p:spPr/>
        <p:txBody>
          <a:bodyPr/>
          <a:lstStyle/>
          <a:p>
            <a:r>
              <a:rPr lang="en-US" dirty="0" err="1" smtClean="0"/>
              <a:t>Biotaphy</a:t>
            </a:r>
            <a:r>
              <a:rPr lang="en-US" dirty="0" smtClean="0"/>
              <a:t> </a:t>
            </a:r>
            <a:r>
              <a:rPr lang="en-US" dirty="0" smtClean="0"/>
              <a:t>Workflows</a:t>
            </a:r>
            <a:endParaRPr lang="en-US" dirty="0"/>
          </a:p>
        </p:txBody>
      </p:sp>
      <p:sp>
        <p:nvSpPr>
          <p:cNvPr id="6" name="Oval 5"/>
          <p:cNvSpPr/>
          <p:nvPr/>
        </p:nvSpPr>
        <p:spPr>
          <a:xfrm>
            <a:off x="258164" y="1917243"/>
            <a:ext cx="970427" cy="608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CSV Points</a:t>
            </a:r>
            <a:endParaRPr lang="en-US" sz="1400" dirty="0"/>
          </a:p>
        </p:txBody>
      </p:sp>
      <p:sp>
        <p:nvSpPr>
          <p:cNvPr id="7" name="Oval 6"/>
          <p:cNvSpPr/>
          <p:nvPr/>
        </p:nvSpPr>
        <p:spPr>
          <a:xfrm>
            <a:off x="1210072" y="2935075"/>
            <a:ext cx="1334663" cy="6392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Points Shapefile</a:t>
            </a:r>
            <a:endParaRPr lang="en-US" sz="1200" dirty="0"/>
          </a:p>
        </p:txBody>
      </p:sp>
      <p:sp>
        <p:nvSpPr>
          <p:cNvPr id="8" name="Oval 7"/>
          <p:cNvSpPr/>
          <p:nvPr/>
        </p:nvSpPr>
        <p:spPr>
          <a:xfrm>
            <a:off x="4533273" y="3467808"/>
            <a:ext cx="1112529" cy="673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Model Ruleset</a:t>
            </a:r>
            <a:endParaRPr lang="en-US" sz="1200" dirty="0"/>
          </a:p>
        </p:txBody>
      </p:sp>
      <p:sp>
        <p:nvSpPr>
          <p:cNvPr id="9" name="Rectangle 8"/>
          <p:cNvSpPr/>
          <p:nvPr/>
        </p:nvSpPr>
        <p:spPr>
          <a:xfrm>
            <a:off x="1426179" y="1972532"/>
            <a:ext cx="955636" cy="53701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Create Shapefile</a:t>
            </a:r>
            <a:endParaRPr lang="en-US" sz="1200" dirty="0"/>
          </a:p>
        </p:txBody>
      </p:sp>
      <p:sp>
        <p:nvSpPr>
          <p:cNvPr id="10" name="Flowchart: Magnetic Disk 9"/>
          <p:cNvSpPr/>
          <p:nvPr/>
        </p:nvSpPr>
        <p:spPr>
          <a:xfrm>
            <a:off x="2662245" y="1947114"/>
            <a:ext cx="726984" cy="64035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Catalog </a:t>
            </a:r>
            <a:r>
              <a:rPr lang="en-US" sz="1200" dirty="0" err="1" smtClean="0"/>
              <a:t>Occ</a:t>
            </a:r>
            <a:endParaRPr lang="en-US" sz="1200" dirty="0"/>
          </a:p>
        </p:txBody>
      </p:sp>
      <p:sp>
        <p:nvSpPr>
          <p:cNvPr id="11" name="Flowchart: Magnetic Disk 10"/>
          <p:cNvSpPr/>
          <p:nvPr/>
        </p:nvSpPr>
        <p:spPr>
          <a:xfrm>
            <a:off x="7789498" y="4376980"/>
            <a:ext cx="726143" cy="762055"/>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Catalog </a:t>
            </a:r>
            <a:r>
              <a:rPr lang="en-US" sz="1200" dirty="0" err="1" smtClean="0"/>
              <a:t>Proj</a:t>
            </a:r>
            <a:endParaRPr lang="en-US" sz="1200" dirty="0"/>
          </a:p>
        </p:txBody>
      </p:sp>
      <p:sp>
        <p:nvSpPr>
          <p:cNvPr id="13" name="Oval 12"/>
          <p:cNvSpPr/>
          <p:nvPr/>
        </p:nvSpPr>
        <p:spPr>
          <a:xfrm>
            <a:off x="5961043" y="5579807"/>
            <a:ext cx="1331813" cy="691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Projection Tiff</a:t>
            </a:r>
            <a:endParaRPr lang="en-US" sz="1200" dirty="0"/>
          </a:p>
        </p:txBody>
      </p:sp>
      <p:sp>
        <p:nvSpPr>
          <p:cNvPr id="14" name="Oval 13"/>
          <p:cNvSpPr/>
          <p:nvPr/>
        </p:nvSpPr>
        <p:spPr>
          <a:xfrm>
            <a:off x="2813623" y="4473902"/>
            <a:ext cx="1345156" cy="5782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Projection Mask</a:t>
            </a:r>
            <a:endParaRPr lang="en-US" sz="1200" dirty="0"/>
          </a:p>
        </p:txBody>
      </p:sp>
      <p:sp>
        <p:nvSpPr>
          <p:cNvPr id="15" name="Oval 14"/>
          <p:cNvSpPr/>
          <p:nvPr/>
        </p:nvSpPr>
        <p:spPr>
          <a:xfrm>
            <a:off x="6136520" y="2105232"/>
            <a:ext cx="933902" cy="563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Model Mask</a:t>
            </a:r>
            <a:endParaRPr lang="en-US" sz="1200" dirty="0"/>
          </a:p>
        </p:txBody>
      </p:sp>
      <p:sp>
        <p:nvSpPr>
          <p:cNvPr id="17" name="Flowchart: Magnetic Disk 16"/>
          <p:cNvSpPr/>
          <p:nvPr/>
        </p:nvSpPr>
        <p:spPr>
          <a:xfrm>
            <a:off x="10512966" y="5577944"/>
            <a:ext cx="596601" cy="690756"/>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Index PAV</a:t>
            </a:r>
            <a:endParaRPr lang="en-US" sz="1200" dirty="0"/>
          </a:p>
        </p:txBody>
      </p:sp>
      <p:sp>
        <p:nvSpPr>
          <p:cNvPr id="18" name="Oval 17"/>
          <p:cNvSpPr/>
          <p:nvPr/>
        </p:nvSpPr>
        <p:spPr>
          <a:xfrm>
            <a:off x="8922784" y="5579807"/>
            <a:ext cx="1258817" cy="691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Presence Absence Vector</a:t>
            </a:r>
            <a:endParaRPr lang="en-US" sz="1200" dirty="0"/>
          </a:p>
        </p:txBody>
      </p:sp>
      <p:sp>
        <p:nvSpPr>
          <p:cNvPr id="19" name="Rectangle 18"/>
          <p:cNvSpPr/>
          <p:nvPr/>
        </p:nvSpPr>
        <p:spPr>
          <a:xfrm>
            <a:off x="7362473" y="2962621"/>
            <a:ext cx="854050" cy="5331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Create Model</a:t>
            </a:r>
            <a:endParaRPr lang="en-US" sz="1200" dirty="0"/>
          </a:p>
        </p:txBody>
      </p:sp>
      <p:sp>
        <p:nvSpPr>
          <p:cNvPr id="20" name="Rectangle 19"/>
          <p:cNvSpPr/>
          <p:nvPr/>
        </p:nvSpPr>
        <p:spPr>
          <a:xfrm>
            <a:off x="4497226" y="5608321"/>
            <a:ext cx="1148577" cy="6342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Create Projection</a:t>
            </a:r>
            <a:endParaRPr lang="en-US" sz="1200" dirty="0"/>
          </a:p>
        </p:txBody>
      </p:sp>
      <p:sp>
        <p:nvSpPr>
          <p:cNvPr id="21" name="Rectangle 20"/>
          <p:cNvSpPr/>
          <p:nvPr/>
        </p:nvSpPr>
        <p:spPr>
          <a:xfrm>
            <a:off x="4464811" y="2201378"/>
            <a:ext cx="1148577" cy="6342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Create Model Mask</a:t>
            </a:r>
            <a:endParaRPr lang="en-US" sz="1200" dirty="0"/>
          </a:p>
        </p:txBody>
      </p:sp>
      <p:sp>
        <p:nvSpPr>
          <p:cNvPr id="22" name="Rectangle 21"/>
          <p:cNvSpPr/>
          <p:nvPr/>
        </p:nvSpPr>
        <p:spPr>
          <a:xfrm>
            <a:off x="1294055" y="4440875"/>
            <a:ext cx="1148577" cy="6342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Create Projection Mask</a:t>
            </a:r>
          </a:p>
        </p:txBody>
      </p:sp>
      <p:sp>
        <p:nvSpPr>
          <p:cNvPr id="23" name="Flowchart: Multidocument 22"/>
          <p:cNvSpPr/>
          <p:nvPr/>
        </p:nvSpPr>
        <p:spPr>
          <a:xfrm>
            <a:off x="7593554" y="2016724"/>
            <a:ext cx="960729" cy="75036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Model Scenario</a:t>
            </a:r>
            <a:endParaRPr lang="en-US" sz="1200" dirty="0"/>
          </a:p>
        </p:txBody>
      </p:sp>
      <p:sp>
        <p:nvSpPr>
          <p:cNvPr id="24" name="Flowchart: Multidocument 23"/>
          <p:cNvSpPr/>
          <p:nvPr/>
        </p:nvSpPr>
        <p:spPr>
          <a:xfrm>
            <a:off x="1085494" y="5526951"/>
            <a:ext cx="1357138" cy="79700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Projection Scenario</a:t>
            </a:r>
            <a:endParaRPr lang="en-US" sz="1200" dirty="0"/>
          </a:p>
        </p:txBody>
      </p:sp>
      <p:sp>
        <p:nvSpPr>
          <p:cNvPr id="25" name="Rectangle 24"/>
          <p:cNvSpPr/>
          <p:nvPr/>
        </p:nvSpPr>
        <p:spPr>
          <a:xfrm>
            <a:off x="7722713" y="5681045"/>
            <a:ext cx="859714" cy="4845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t>Intersect</a:t>
            </a:r>
          </a:p>
        </p:txBody>
      </p:sp>
      <p:cxnSp>
        <p:nvCxnSpPr>
          <p:cNvPr id="27" name="Straight Arrow Connector 26"/>
          <p:cNvCxnSpPr/>
          <p:nvPr/>
        </p:nvCxnSpPr>
        <p:spPr>
          <a:xfrm>
            <a:off x="1228591" y="2221552"/>
            <a:ext cx="23890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9" idx="2"/>
            <a:endCxn id="7" idx="0"/>
          </p:cNvCxnSpPr>
          <p:nvPr/>
        </p:nvCxnSpPr>
        <p:spPr>
          <a:xfrm flipH="1">
            <a:off x="1877404" y="2509544"/>
            <a:ext cx="26593" cy="425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endCxn id="10" idx="2"/>
          </p:cNvCxnSpPr>
          <p:nvPr/>
        </p:nvCxnSpPr>
        <p:spPr>
          <a:xfrm flipV="1">
            <a:off x="2151690" y="2267294"/>
            <a:ext cx="510555" cy="6897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7" idx="7"/>
            <a:endCxn id="21" idx="1"/>
          </p:cNvCxnSpPr>
          <p:nvPr/>
        </p:nvCxnSpPr>
        <p:spPr>
          <a:xfrm flipV="1">
            <a:off x="2349278" y="2518511"/>
            <a:ext cx="2115533" cy="5101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7" idx="6"/>
            <a:endCxn id="19" idx="1"/>
          </p:cNvCxnSpPr>
          <p:nvPr/>
        </p:nvCxnSpPr>
        <p:spPr>
          <a:xfrm flipV="1">
            <a:off x="2544735" y="3229182"/>
            <a:ext cx="4817738" cy="2549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7" idx="4"/>
            <a:endCxn id="22" idx="0"/>
          </p:cNvCxnSpPr>
          <p:nvPr/>
        </p:nvCxnSpPr>
        <p:spPr>
          <a:xfrm flipH="1">
            <a:off x="1868344" y="3574287"/>
            <a:ext cx="9060" cy="8665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21" idx="3"/>
            <a:endCxn id="15" idx="2"/>
          </p:cNvCxnSpPr>
          <p:nvPr/>
        </p:nvCxnSpPr>
        <p:spPr>
          <a:xfrm flipV="1">
            <a:off x="5613388" y="2386963"/>
            <a:ext cx="523132" cy="13154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23" idx="2"/>
            <a:endCxn id="19" idx="0"/>
          </p:cNvCxnSpPr>
          <p:nvPr/>
        </p:nvCxnSpPr>
        <p:spPr>
          <a:xfrm flipH="1">
            <a:off x="7789498" y="2738675"/>
            <a:ext cx="217614" cy="22394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15" idx="4"/>
            <a:endCxn id="19" idx="0"/>
          </p:cNvCxnSpPr>
          <p:nvPr/>
        </p:nvCxnSpPr>
        <p:spPr>
          <a:xfrm>
            <a:off x="6603471" y="2668694"/>
            <a:ext cx="1186027" cy="2939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23" idx="1"/>
            <a:endCxn id="15" idx="7"/>
          </p:cNvCxnSpPr>
          <p:nvPr/>
        </p:nvCxnSpPr>
        <p:spPr>
          <a:xfrm flipH="1" flipV="1">
            <a:off x="6933655" y="2187749"/>
            <a:ext cx="659899" cy="20415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19" idx="2"/>
            <a:endCxn id="8" idx="7"/>
          </p:cNvCxnSpPr>
          <p:nvPr/>
        </p:nvCxnSpPr>
        <p:spPr>
          <a:xfrm flipH="1">
            <a:off x="5482876" y="3495743"/>
            <a:ext cx="2306622" cy="707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8" idx="4"/>
            <a:endCxn id="20" idx="0"/>
          </p:cNvCxnSpPr>
          <p:nvPr/>
        </p:nvCxnSpPr>
        <p:spPr>
          <a:xfrm>
            <a:off x="5071514" y="4141594"/>
            <a:ext cx="1" cy="14667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14" idx="5"/>
            <a:endCxn id="20" idx="1"/>
          </p:cNvCxnSpPr>
          <p:nvPr/>
        </p:nvCxnSpPr>
        <p:spPr>
          <a:xfrm>
            <a:off x="3961785" y="4967466"/>
            <a:ext cx="535441" cy="9579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24" idx="3"/>
            <a:endCxn id="20" idx="1"/>
          </p:cNvCxnSpPr>
          <p:nvPr/>
        </p:nvCxnSpPr>
        <p:spPr>
          <a:xfrm>
            <a:off x="2442632" y="5925454"/>
            <a:ext cx="20545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22" idx="3"/>
            <a:endCxn id="14" idx="2"/>
          </p:cNvCxnSpPr>
          <p:nvPr/>
        </p:nvCxnSpPr>
        <p:spPr>
          <a:xfrm>
            <a:off x="2442632" y="4758008"/>
            <a:ext cx="370991" cy="50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24" idx="0"/>
            <a:endCxn id="22" idx="2"/>
          </p:cNvCxnSpPr>
          <p:nvPr/>
        </p:nvCxnSpPr>
        <p:spPr>
          <a:xfrm flipV="1">
            <a:off x="1857429" y="5075141"/>
            <a:ext cx="10915" cy="4518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p:cNvCxnSpPr>
            <a:stCxn id="20" idx="3"/>
            <a:endCxn id="13" idx="2"/>
          </p:cNvCxnSpPr>
          <p:nvPr/>
        </p:nvCxnSpPr>
        <p:spPr>
          <a:xfrm>
            <a:off x="5645803" y="5925454"/>
            <a:ext cx="31524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13" idx="7"/>
            <a:endCxn id="11" idx="2"/>
          </p:cNvCxnSpPr>
          <p:nvPr/>
        </p:nvCxnSpPr>
        <p:spPr>
          <a:xfrm flipV="1">
            <a:off x="7097817" y="4758008"/>
            <a:ext cx="691681" cy="9230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p:cNvCxnSpPr>
            <a:stCxn id="13" idx="6"/>
            <a:endCxn id="25" idx="1"/>
          </p:cNvCxnSpPr>
          <p:nvPr/>
        </p:nvCxnSpPr>
        <p:spPr>
          <a:xfrm flipV="1">
            <a:off x="7292856" y="5923323"/>
            <a:ext cx="429857" cy="21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25" idx="3"/>
            <a:endCxn id="18" idx="2"/>
          </p:cNvCxnSpPr>
          <p:nvPr/>
        </p:nvCxnSpPr>
        <p:spPr>
          <a:xfrm>
            <a:off x="8582427" y="5923323"/>
            <a:ext cx="340357" cy="21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a:stCxn id="18" idx="6"/>
            <a:endCxn id="17" idx="2"/>
          </p:cNvCxnSpPr>
          <p:nvPr/>
        </p:nvCxnSpPr>
        <p:spPr>
          <a:xfrm flipV="1">
            <a:off x="10181601" y="5923322"/>
            <a:ext cx="331365" cy="21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1" name="Rectangle 160"/>
          <p:cNvSpPr/>
          <p:nvPr/>
        </p:nvSpPr>
        <p:spPr>
          <a:xfrm>
            <a:off x="785308" y="4259356"/>
            <a:ext cx="10568492" cy="2160459"/>
          </a:xfrm>
          <a:prstGeom prst="rect">
            <a:avLst/>
          </a:prstGeom>
          <a:noFill/>
          <a:ln w="38100">
            <a:prstDash val="lg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5384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Biotaphy</a:t>
            </a:r>
            <a:r>
              <a:rPr lang="en-US" dirty="0" smtClean="0"/>
              <a:t> </a:t>
            </a:r>
            <a:r>
              <a:rPr lang="en-US" dirty="0" smtClean="0"/>
              <a:t>Workflows</a:t>
            </a:r>
            <a:endParaRPr lang="en-US" dirty="0"/>
          </a:p>
        </p:txBody>
      </p:sp>
      <p:sp>
        <p:nvSpPr>
          <p:cNvPr id="3" name="Oval 2"/>
          <p:cNvSpPr/>
          <p:nvPr/>
        </p:nvSpPr>
        <p:spPr>
          <a:xfrm>
            <a:off x="2194560" y="2596174"/>
            <a:ext cx="1812664" cy="1420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Occurrence Set</a:t>
            </a:r>
            <a:endParaRPr lang="en-US" dirty="0"/>
          </a:p>
        </p:txBody>
      </p:sp>
      <p:sp>
        <p:nvSpPr>
          <p:cNvPr id="6" name="Oval 5"/>
          <p:cNvSpPr/>
          <p:nvPr/>
        </p:nvSpPr>
        <p:spPr>
          <a:xfrm>
            <a:off x="5189668" y="2596175"/>
            <a:ext cx="1812664" cy="142000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Model</a:t>
            </a:r>
            <a:endParaRPr lang="en-US" dirty="0"/>
          </a:p>
        </p:txBody>
      </p:sp>
      <p:sp>
        <p:nvSpPr>
          <p:cNvPr id="7" name="Oval 6"/>
          <p:cNvSpPr/>
          <p:nvPr/>
        </p:nvSpPr>
        <p:spPr>
          <a:xfrm>
            <a:off x="8184776" y="2596173"/>
            <a:ext cx="1812664" cy="142000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Projection</a:t>
            </a:r>
            <a:endParaRPr lang="en-US" dirty="0"/>
          </a:p>
        </p:txBody>
      </p:sp>
      <p:cxnSp>
        <p:nvCxnSpPr>
          <p:cNvPr id="9" name="Straight Arrow Connector 8"/>
          <p:cNvCxnSpPr>
            <a:stCxn id="3" idx="6"/>
            <a:endCxn id="6" idx="2"/>
          </p:cNvCxnSpPr>
          <p:nvPr/>
        </p:nvCxnSpPr>
        <p:spPr>
          <a:xfrm>
            <a:off x="4007224" y="3306179"/>
            <a:ext cx="1182444"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6" idx="6"/>
            <a:endCxn id="7" idx="2"/>
          </p:cNvCxnSpPr>
          <p:nvPr/>
        </p:nvCxnSpPr>
        <p:spPr>
          <a:xfrm flipV="1">
            <a:off x="7002332" y="3306178"/>
            <a:ext cx="1182444" cy="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5917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Biotaphy</a:t>
            </a:r>
            <a:r>
              <a:rPr lang="en-US" dirty="0" smtClean="0"/>
              <a:t> </a:t>
            </a:r>
            <a:r>
              <a:rPr lang="en-US" dirty="0" smtClean="0"/>
              <a:t>Workflows</a:t>
            </a:r>
            <a:endParaRPr lang="en-US" dirty="0"/>
          </a:p>
        </p:txBody>
      </p:sp>
      <p:sp>
        <p:nvSpPr>
          <p:cNvPr id="3" name="Oval 2"/>
          <p:cNvSpPr/>
          <p:nvPr/>
        </p:nvSpPr>
        <p:spPr>
          <a:xfrm>
            <a:off x="1070386" y="1690689"/>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591235" y="1690688"/>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Oval 6"/>
          <p:cNvSpPr/>
          <p:nvPr/>
        </p:nvSpPr>
        <p:spPr>
          <a:xfrm>
            <a:off x="2112084" y="1690688"/>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 name="Straight Arrow Connector 8"/>
          <p:cNvCxnSpPr>
            <a:stCxn id="3" idx="6"/>
            <a:endCxn id="6" idx="2"/>
          </p:cNvCxnSpPr>
          <p:nvPr/>
        </p:nvCxnSpPr>
        <p:spPr>
          <a:xfrm flipV="1">
            <a:off x="1414631" y="1871778"/>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V="1">
            <a:off x="1935480" y="187177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 name="Oval 11"/>
          <p:cNvSpPr/>
          <p:nvPr/>
        </p:nvSpPr>
        <p:spPr>
          <a:xfrm>
            <a:off x="1070386" y="2233956"/>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591235" y="2233955"/>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Oval 13"/>
          <p:cNvSpPr/>
          <p:nvPr/>
        </p:nvSpPr>
        <p:spPr>
          <a:xfrm>
            <a:off x="2112084" y="2233955"/>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5" name="Straight Arrow Connector 14"/>
          <p:cNvCxnSpPr>
            <a:stCxn id="12" idx="6"/>
            <a:endCxn id="13" idx="2"/>
          </p:cNvCxnSpPr>
          <p:nvPr/>
        </p:nvCxnSpPr>
        <p:spPr>
          <a:xfrm flipV="1">
            <a:off x="1414631" y="241504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1935480" y="241504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7" name="Oval 16"/>
          <p:cNvSpPr/>
          <p:nvPr/>
        </p:nvSpPr>
        <p:spPr>
          <a:xfrm>
            <a:off x="1070386" y="2777221"/>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591235" y="2777220"/>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Oval 18"/>
          <p:cNvSpPr/>
          <p:nvPr/>
        </p:nvSpPr>
        <p:spPr>
          <a:xfrm>
            <a:off x="2112084" y="2777220"/>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0" name="Straight Arrow Connector 19"/>
          <p:cNvCxnSpPr>
            <a:stCxn id="17" idx="6"/>
            <a:endCxn id="18" idx="2"/>
          </p:cNvCxnSpPr>
          <p:nvPr/>
        </p:nvCxnSpPr>
        <p:spPr>
          <a:xfrm flipV="1">
            <a:off x="1414631" y="2958310"/>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1935480" y="2958308"/>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22" name="Oval 21"/>
          <p:cNvSpPr/>
          <p:nvPr/>
        </p:nvSpPr>
        <p:spPr>
          <a:xfrm>
            <a:off x="1070386" y="3320488"/>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591235" y="3320487"/>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Oval 23"/>
          <p:cNvSpPr/>
          <p:nvPr/>
        </p:nvSpPr>
        <p:spPr>
          <a:xfrm>
            <a:off x="2112084" y="3320487"/>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5" name="Straight Arrow Connector 24"/>
          <p:cNvCxnSpPr>
            <a:stCxn id="22" idx="6"/>
            <a:endCxn id="23" idx="2"/>
          </p:cNvCxnSpPr>
          <p:nvPr/>
        </p:nvCxnSpPr>
        <p:spPr>
          <a:xfrm flipV="1">
            <a:off x="1414631" y="350157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935480" y="350157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27" name="Oval 26"/>
          <p:cNvSpPr/>
          <p:nvPr/>
        </p:nvSpPr>
        <p:spPr>
          <a:xfrm>
            <a:off x="1070386" y="3863752"/>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1591235" y="3863751"/>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Oval 28"/>
          <p:cNvSpPr/>
          <p:nvPr/>
        </p:nvSpPr>
        <p:spPr>
          <a:xfrm>
            <a:off x="2112084" y="3863751"/>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30" name="Straight Arrow Connector 29"/>
          <p:cNvCxnSpPr>
            <a:stCxn id="27" idx="6"/>
            <a:endCxn id="28" idx="2"/>
          </p:cNvCxnSpPr>
          <p:nvPr/>
        </p:nvCxnSpPr>
        <p:spPr>
          <a:xfrm flipV="1">
            <a:off x="1414631" y="404484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V="1">
            <a:off x="1935480" y="404483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2" name="Oval 31"/>
          <p:cNvSpPr/>
          <p:nvPr/>
        </p:nvSpPr>
        <p:spPr>
          <a:xfrm>
            <a:off x="1070386" y="4407019"/>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1591235" y="4407018"/>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p:cNvSpPr/>
          <p:nvPr/>
        </p:nvSpPr>
        <p:spPr>
          <a:xfrm>
            <a:off x="2112084" y="4407018"/>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35" name="Straight Arrow Connector 34"/>
          <p:cNvCxnSpPr>
            <a:stCxn id="32" idx="6"/>
            <a:endCxn id="33" idx="2"/>
          </p:cNvCxnSpPr>
          <p:nvPr/>
        </p:nvCxnSpPr>
        <p:spPr>
          <a:xfrm flipV="1">
            <a:off x="1414631" y="4588108"/>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V="1">
            <a:off x="1935480" y="458810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7" name="Oval 36"/>
          <p:cNvSpPr/>
          <p:nvPr/>
        </p:nvSpPr>
        <p:spPr>
          <a:xfrm>
            <a:off x="1070386" y="4950284"/>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1591235" y="4950283"/>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9" name="Oval 38"/>
          <p:cNvSpPr/>
          <p:nvPr/>
        </p:nvSpPr>
        <p:spPr>
          <a:xfrm>
            <a:off x="2112084" y="4950283"/>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40" name="Straight Arrow Connector 39"/>
          <p:cNvCxnSpPr>
            <a:stCxn id="37" idx="6"/>
            <a:endCxn id="38" idx="2"/>
          </p:cNvCxnSpPr>
          <p:nvPr/>
        </p:nvCxnSpPr>
        <p:spPr>
          <a:xfrm flipV="1">
            <a:off x="1414631" y="513137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1935480" y="513137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42" name="Oval 41"/>
          <p:cNvSpPr/>
          <p:nvPr/>
        </p:nvSpPr>
        <p:spPr>
          <a:xfrm>
            <a:off x="1070386" y="6009918"/>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1591235" y="6009917"/>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4" name="Oval 43"/>
          <p:cNvSpPr/>
          <p:nvPr/>
        </p:nvSpPr>
        <p:spPr>
          <a:xfrm>
            <a:off x="2112084" y="6009917"/>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45" name="Straight Arrow Connector 44"/>
          <p:cNvCxnSpPr>
            <a:stCxn id="42" idx="6"/>
            <a:endCxn id="43" idx="2"/>
          </p:cNvCxnSpPr>
          <p:nvPr/>
        </p:nvCxnSpPr>
        <p:spPr>
          <a:xfrm flipV="1">
            <a:off x="1414631" y="619100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V="1">
            <a:off x="1935480" y="619100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8" name="Oval 7"/>
          <p:cNvSpPr/>
          <p:nvPr/>
        </p:nvSpPr>
        <p:spPr>
          <a:xfrm>
            <a:off x="1446007" y="556170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p:cNvSpPr/>
          <p:nvPr/>
        </p:nvSpPr>
        <p:spPr>
          <a:xfrm>
            <a:off x="1690743" y="556170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p:cNvSpPr/>
          <p:nvPr/>
        </p:nvSpPr>
        <p:spPr>
          <a:xfrm>
            <a:off x="1931445" y="556170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14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US" dirty="0" smtClean="0"/>
              <a:t>Easy to use, flexible tools for data cleaning</a:t>
            </a:r>
          </a:p>
          <a:p>
            <a:r>
              <a:rPr lang="en-US" dirty="0"/>
              <a:t>How </a:t>
            </a:r>
            <a:r>
              <a:rPr lang="en-US" dirty="0" err="1"/>
              <a:t>Biotaphy</a:t>
            </a:r>
            <a:r>
              <a:rPr lang="en-US" dirty="0"/>
              <a:t> facilitates scaling</a:t>
            </a:r>
          </a:p>
          <a:p>
            <a:r>
              <a:rPr lang="en-US" dirty="0" smtClean="0"/>
              <a:t>What </a:t>
            </a:r>
            <a:r>
              <a:rPr lang="en-US" dirty="0" smtClean="0"/>
              <a:t>you can do with cleaned data</a:t>
            </a:r>
          </a:p>
          <a:p>
            <a:r>
              <a:rPr lang="en-US" dirty="0" smtClean="0"/>
              <a:t>Outputs </a:t>
            </a:r>
            <a:r>
              <a:rPr lang="en-US" dirty="0" smtClean="0"/>
              <a:t>of computations</a:t>
            </a:r>
          </a:p>
          <a:p>
            <a:r>
              <a:rPr lang="en-US" dirty="0" smtClean="0"/>
              <a:t>Community additions</a:t>
            </a:r>
          </a:p>
          <a:p>
            <a:r>
              <a:rPr lang="en-US" dirty="0" smtClean="0"/>
              <a:t>What’s next</a:t>
            </a:r>
            <a:endParaRPr lang="en-US" dirty="0"/>
          </a:p>
        </p:txBody>
      </p:sp>
    </p:spTree>
    <p:extLst>
      <p:ext uri="{BB962C8B-B14F-4D97-AF65-F5344CB8AC3E}">
        <p14:creationId xmlns:p14="http://schemas.microsoft.com/office/powerpoint/2010/main" val="4063847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1365974"/>
          </a:xfrm>
        </p:spPr>
        <p:txBody>
          <a:bodyPr/>
          <a:lstStyle/>
          <a:p>
            <a:r>
              <a:rPr lang="en-US" dirty="0" err="1" smtClean="0"/>
              <a:t>Biotaphy</a:t>
            </a:r>
            <a:r>
              <a:rPr lang="en-US" dirty="0" smtClean="0"/>
              <a:t> </a:t>
            </a:r>
            <a:r>
              <a:rPr lang="en-US" dirty="0" smtClean="0"/>
              <a:t>Workflows</a:t>
            </a:r>
            <a:endParaRPr lang="en-US" dirty="0"/>
          </a:p>
        </p:txBody>
      </p:sp>
      <p:sp>
        <p:nvSpPr>
          <p:cNvPr id="3" name="Oval 2"/>
          <p:cNvSpPr/>
          <p:nvPr/>
        </p:nvSpPr>
        <p:spPr>
          <a:xfrm>
            <a:off x="1070386" y="1690689"/>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591235" y="1690628"/>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Oval 6"/>
          <p:cNvSpPr/>
          <p:nvPr/>
        </p:nvSpPr>
        <p:spPr>
          <a:xfrm>
            <a:off x="2112084" y="1690688"/>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 name="Straight Arrow Connector 8"/>
          <p:cNvCxnSpPr>
            <a:stCxn id="3" idx="6"/>
            <a:endCxn id="6" idx="2"/>
          </p:cNvCxnSpPr>
          <p:nvPr/>
        </p:nvCxnSpPr>
        <p:spPr>
          <a:xfrm flipV="1">
            <a:off x="1414631" y="1871718"/>
            <a:ext cx="176604" cy="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V="1">
            <a:off x="1935480" y="187177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 name="Oval 11"/>
          <p:cNvSpPr/>
          <p:nvPr/>
        </p:nvSpPr>
        <p:spPr>
          <a:xfrm>
            <a:off x="1070386" y="2233956"/>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591235" y="2233955"/>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Oval 13"/>
          <p:cNvSpPr/>
          <p:nvPr/>
        </p:nvSpPr>
        <p:spPr>
          <a:xfrm>
            <a:off x="2112084" y="2233955"/>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5" name="Straight Arrow Connector 14"/>
          <p:cNvCxnSpPr>
            <a:stCxn id="12" idx="6"/>
            <a:endCxn id="13" idx="2"/>
          </p:cNvCxnSpPr>
          <p:nvPr/>
        </p:nvCxnSpPr>
        <p:spPr>
          <a:xfrm flipV="1">
            <a:off x="1414631" y="241504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1935480" y="241504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7" name="Oval 16"/>
          <p:cNvSpPr/>
          <p:nvPr/>
        </p:nvSpPr>
        <p:spPr>
          <a:xfrm>
            <a:off x="1070386" y="2777221"/>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591235" y="2777220"/>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Oval 18"/>
          <p:cNvSpPr/>
          <p:nvPr/>
        </p:nvSpPr>
        <p:spPr>
          <a:xfrm>
            <a:off x="2112084" y="2777220"/>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0" name="Straight Arrow Connector 19"/>
          <p:cNvCxnSpPr>
            <a:stCxn id="17" idx="6"/>
            <a:endCxn id="18" idx="2"/>
          </p:cNvCxnSpPr>
          <p:nvPr/>
        </p:nvCxnSpPr>
        <p:spPr>
          <a:xfrm flipV="1">
            <a:off x="1414631" y="2958310"/>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1935480" y="2958308"/>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22" name="Oval 21"/>
          <p:cNvSpPr/>
          <p:nvPr/>
        </p:nvSpPr>
        <p:spPr>
          <a:xfrm>
            <a:off x="1070386" y="3320488"/>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591235" y="3320487"/>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Oval 23"/>
          <p:cNvSpPr/>
          <p:nvPr/>
        </p:nvSpPr>
        <p:spPr>
          <a:xfrm>
            <a:off x="2112084" y="3320487"/>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5" name="Straight Arrow Connector 24"/>
          <p:cNvCxnSpPr>
            <a:stCxn id="22" idx="6"/>
            <a:endCxn id="23" idx="2"/>
          </p:cNvCxnSpPr>
          <p:nvPr/>
        </p:nvCxnSpPr>
        <p:spPr>
          <a:xfrm flipV="1">
            <a:off x="1414631" y="350157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935480" y="350157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27" name="Oval 26"/>
          <p:cNvSpPr/>
          <p:nvPr/>
        </p:nvSpPr>
        <p:spPr>
          <a:xfrm>
            <a:off x="1070386" y="3863752"/>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1591235" y="3863751"/>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Oval 28"/>
          <p:cNvSpPr/>
          <p:nvPr/>
        </p:nvSpPr>
        <p:spPr>
          <a:xfrm>
            <a:off x="2112084" y="3863751"/>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30" name="Straight Arrow Connector 29"/>
          <p:cNvCxnSpPr>
            <a:stCxn id="27" idx="6"/>
            <a:endCxn id="28" idx="2"/>
          </p:cNvCxnSpPr>
          <p:nvPr/>
        </p:nvCxnSpPr>
        <p:spPr>
          <a:xfrm flipV="1">
            <a:off x="1414631" y="404484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V="1">
            <a:off x="1935480" y="404483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2" name="Oval 31"/>
          <p:cNvSpPr/>
          <p:nvPr/>
        </p:nvSpPr>
        <p:spPr>
          <a:xfrm>
            <a:off x="1070386" y="4407019"/>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1591235" y="4407018"/>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p:cNvSpPr/>
          <p:nvPr/>
        </p:nvSpPr>
        <p:spPr>
          <a:xfrm>
            <a:off x="2112084" y="4407018"/>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35" name="Straight Arrow Connector 34"/>
          <p:cNvCxnSpPr>
            <a:stCxn id="32" idx="6"/>
            <a:endCxn id="33" idx="2"/>
          </p:cNvCxnSpPr>
          <p:nvPr/>
        </p:nvCxnSpPr>
        <p:spPr>
          <a:xfrm flipV="1">
            <a:off x="1414631" y="4588108"/>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V="1">
            <a:off x="1935480" y="458810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7" name="Oval 36"/>
          <p:cNvSpPr/>
          <p:nvPr/>
        </p:nvSpPr>
        <p:spPr>
          <a:xfrm>
            <a:off x="1070386" y="4950284"/>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1591235" y="4950283"/>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9" name="Oval 38"/>
          <p:cNvSpPr/>
          <p:nvPr/>
        </p:nvSpPr>
        <p:spPr>
          <a:xfrm>
            <a:off x="2112084" y="4950283"/>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40" name="Straight Arrow Connector 39"/>
          <p:cNvCxnSpPr>
            <a:stCxn id="37" idx="6"/>
            <a:endCxn id="38" idx="2"/>
          </p:cNvCxnSpPr>
          <p:nvPr/>
        </p:nvCxnSpPr>
        <p:spPr>
          <a:xfrm flipV="1">
            <a:off x="1414631" y="513137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1935480" y="513137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42" name="Oval 41"/>
          <p:cNvSpPr/>
          <p:nvPr/>
        </p:nvSpPr>
        <p:spPr>
          <a:xfrm>
            <a:off x="1070386" y="6009918"/>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1591235" y="6009917"/>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4" name="Oval 43"/>
          <p:cNvSpPr/>
          <p:nvPr/>
        </p:nvSpPr>
        <p:spPr>
          <a:xfrm>
            <a:off x="2112084" y="6009917"/>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45" name="Straight Arrow Connector 44"/>
          <p:cNvCxnSpPr>
            <a:stCxn id="42" idx="6"/>
            <a:endCxn id="43" idx="2"/>
          </p:cNvCxnSpPr>
          <p:nvPr/>
        </p:nvCxnSpPr>
        <p:spPr>
          <a:xfrm flipV="1">
            <a:off x="1414631" y="619100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V="1">
            <a:off x="1935480" y="619100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8" name="Oval 7"/>
          <p:cNvSpPr/>
          <p:nvPr/>
        </p:nvSpPr>
        <p:spPr>
          <a:xfrm>
            <a:off x="1446007" y="556170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p:cNvSpPr/>
          <p:nvPr/>
        </p:nvSpPr>
        <p:spPr>
          <a:xfrm>
            <a:off x="1690743" y="556170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p:cNvSpPr/>
          <p:nvPr/>
        </p:nvSpPr>
        <p:spPr>
          <a:xfrm>
            <a:off x="1931445" y="556170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p:cNvSpPr/>
          <p:nvPr/>
        </p:nvSpPr>
        <p:spPr>
          <a:xfrm>
            <a:off x="3056965" y="1690687"/>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3577814" y="1690686"/>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1" name="Oval 50"/>
          <p:cNvSpPr/>
          <p:nvPr/>
        </p:nvSpPr>
        <p:spPr>
          <a:xfrm>
            <a:off x="4098663" y="1690626"/>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52" name="Straight Arrow Connector 51"/>
          <p:cNvCxnSpPr>
            <a:stCxn id="49" idx="6"/>
            <a:endCxn id="50" idx="2"/>
          </p:cNvCxnSpPr>
          <p:nvPr/>
        </p:nvCxnSpPr>
        <p:spPr>
          <a:xfrm flipV="1">
            <a:off x="3401210" y="187177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flipV="1">
            <a:off x="3922059" y="1871774"/>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54" name="Oval 53"/>
          <p:cNvSpPr/>
          <p:nvPr/>
        </p:nvSpPr>
        <p:spPr>
          <a:xfrm>
            <a:off x="3056965" y="2233954"/>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3577814" y="2233953"/>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6" name="Oval 55"/>
          <p:cNvSpPr/>
          <p:nvPr/>
        </p:nvSpPr>
        <p:spPr>
          <a:xfrm>
            <a:off x="4098663" y="2233953"/>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57" name="Straight Arrow Connector 56"/>
          <p:cNvCxnSpPr>
            <a:stCxn id="54" idx="6"/>
            <a:endCxn id="55" idx="2"/>
          </p:cNvCxnSpPr>
          <p:nvPr/>
        </p:nvCxnSpPr>
        <p:spPr>
          <a:xfrm flipV="1">
            <a:off x="3401210" y="241504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flipV="1">
            <a:off x="3922059" y="241504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59" name="Oval 58"/>
          <p:cNvSpPr/>
          <p:nvPr/>
        </p:nvSpPr>
        <p:spPr>
          <a:xfrm>
            <a:off x="3056965" y="2777219"/>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3577814" y="2777218"/>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1" name="Oval 60"/>
          <p:cNvSpPr/>
          <p:nvPr/>
        </p:nvSpPr>
        <p:spPr>
          <a:xfrm>
            <a:off x="4098663" y="2777218"/>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2" name="Straight Arrow Connector 61"/>
          <p:cNvCxnSpPr>
            <a:stCxn id="59" idx="6"/>
            <a:endCxn id="60" idx="2"/>
          </p:cNvCxnSpPr>
          <p:nvPr/>
        </p:nvCxnSpPr>
        <p:spPr>
          <a:xfrm flipV="1">
            <a:off x="3401210" y="2958308"/>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V="1">
            <a:off x="3922059" y="295830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64" name="Oval 63"/>
          <p:cNvSpPr/>
          <p:nvPr/>
        </p:nvSpPr>
        <p:spPr>
          <a:xfrm>
            <a:off x="3056965" y="3320486"/>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3577814" y="3320485"/>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Oval 65"/>
          <p:cNvSpPr/>
          <p:nvPr/>
        </p:nvSpPr>
        <p:spPr>
          <a:xfrm>
            <a:off x="4098663" y="3320485"/>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7" name="Straight Arrow Connector 66"/>
          <p:cNvCxnSpPr>
            <a:stCxn id="64" idx="6"/>
            <a:endCxn id="65" idx="2"/>
          </p:cNvCxnSpPr>
          <p:nvPr/>
        </p:nvCxnSpPr>
        <p:spPr>
          <a:xfrm flipV="1">
            <a:off x="3401210" y="350157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flipV="1">
            <a:off x="3922059" y="350157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69" name="Oval 68"/>
          <p:cNvSpPr/>
          <p:nvPr/>
        </p:nvSpPr>
        <p:spPr>
          <a:xfrm>
            <a:off x="3056965" y="3863750"/>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a:off x="3577814" y="3863749"/>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1" name="Oval 70"/>
          <p:cNvSpPr/>
          <p:nvPr/>
        </p:nvSpPr>
        <p:spPr>
          <a:xfrm>
            <a:off x="4098663" y="3863749"/>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72" name="Straight Arrow Connector 71"/>
          <p:cNvCxnSpPr>
            <a:stCxn id="69" idx="6"/>
            <a:endCxn id="70" idx="2"/>
          </p:cNvCxnSpPr>
          <p:nvPr/>
        </p:nvCxnSpPr>
        <p:spPr>
          <a:xfrm flipV="1">
            <a:off x="3401210" y="404483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flipV="1">
            <a:off x="3922059" y="404483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4" name="Oval 73"/>
          <p:cNvSpPr/>
          <p:nvPr/>
        </p:nvSpPr>
        <p:spPr>
          <a:xfrm>
            <a:off x="3056965" y="4407017"/>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a:off x="3577814" y="4407016"/>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6" name="Oval 75"/>
          <p:cNvSpPr/>
          <p:nvPr/>
        </p:nvSpPr>
        <p:spPr>
          <a:xfrm>
            <a:off x="4098663" y="4407016"/>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77" name="Straight Arrow Connector 76"/>
          <p:cNvCxnSpPr>
            <a:stCxn id="74" idx="6"/>
            <a:endCxn id="75" idx="2"/>
          </p:cNvCxnSpPr>
          <p:nvPr/>
        </p:nvCxnSpPr>
        <p:spPr>
          <a:xfrm flipV="1">
            <a:off x="3401210" y="458810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flipV="1">
            <a:off x="3922059" y="4588104"/>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9" name="Oval 78"/>
          <p:cNvSpPr/>
          <p:nvPr/>
        </p:nvSpPr>
        <p:spPr>
          <a:xfrm>
            <a:off x="3056965" y="4950282"/>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p:cNvSpPr/>
          <p:nvPr/>
        </p:nvSpPr>
        <p:spPr>
          <a:xfrm>
            <a:off x="3577814" y="4950281"/>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1" name="Oval 80"/>
          <p:cNvSpPr/>
          <p:nvPr/>
        </p:nvSpPr>
        <p:spPr>
          <a:xfrm>
            <a:off x="4098663" y="4950281"/>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82" name="Straight Arrow Connector 81"/>
          <p:cNvCxnSpPr>
            <a:stCxn id="79" idx="6"/>
            <a:endCxn id="80" idx="2"/>
          </p:cNvCxnSpPr>
          <p:nvPr/>
        </p:nvCxnSpPr>
        <p:spPr>
          <a:xfrm flipV="1">
            <a:off x="3401210" y="513137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flipV="1">
            <a:off x="3922059" y="513136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84" name="Oval 83"/>
          <p:cNvSpPr/>
          <p:nvPr/>
        </p:nvSpPr>
        <p:spPr>
          <a:xfrm>
            <a:off x="3056965" y="6009916"/>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p:nvSpPr>
        <p:spPr>
          <a:xfrm>
            <a:off x="3577814" y="6009915"/>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Oval 85"/>
          <p:cNvSpPr/>
          <p:nvPr/>
        </p:nvSpPr>
        <p:spPr>
          <a:xfrm>
            <a:off x="4098663" y="6009915"/>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87" name="Straight Arrow Connector 86"/>
          <p:cNvCxnSpPr>
            <a:stCxn id="84" idx="6"/>
            <a:endCxn id="85" idx="2"/>
          </p:cNvCxnSpPr>
          <p:nvPr/>
        </p:nvCxnSpPr>
        <p:spPr>
          <a:xfrm flipV="1">
            <a:off x="3401210" y="619100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flipV="1">
            <a:off x="3922059" y="619100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89" name="Oval 88"/>
          <p:cNvSpPr/>
          <p:nvPr/>
        </p:nvSpPr>
        <p:spPr>
          <a:xfrm>
            <a:off x="3432586" y="5561702"/>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3677322" y="5561702"/>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3918024" y="5561702"/>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4943139" y="1690685"/>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p:cNvSpPr/>
          <p:nvPr/>
        </p:nvSpPr>
        <p:spPr>
          <a:xfrm>
            <a:off x="5463988" y="1690684"/>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4" name="Oval 93"/>
          <p:cNvSpPr/>
          <p:nvPr/>
        </p:nvSpPr>
        <p:spPr>
          <a:xfrm>
            <a:off x="5984837" y="1690684"/>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5" name="Straight Arrow Connector 94"/>
          <p:cNvCxnSpPr>
            <a:stCxn id="92" idx="6"/>
            <a:endCxn id="93" idx="2"/>
          </p:cNvCxnSpPr>
          <p:nvPr/>
        </p:nvCxnSpPr>
        <p:spPr>
          <a:xfrm flipV="1">
            <a:off x="5287384" y="1871774"/>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p:cNvCxnSpPr/>
          <p:nvPr/>
        </p:nvCxnSpPr>
        <p:spPr>
          <a:xfrm flipV="1">
            <a:off x="5808233" y="1871772"/>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97" name="Oval 96"/>
          <p:cNvSpPr/>
          <p:nvPr/>
        </p:nvSpPr>
        <p:spPr>
          <a:xfrm>
            <a:off x="4943139" y="2233952"/>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p:cNvSpPr/>
          <p:nvPr/>
        </p:nvSpPr>
        <p:spPr>
          <a:xfrm>
            <a:off x="5463988" y="2233951"/>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9" name="Oval 98"/>
          <p:cNvSpPr/>
          <p:nvPr/>
        </p:nvSpPr>
        <p:spPr>
          <a:xfrm>
            <a:off x="5984837" y="2233951"/>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00" name="Straight Arrow Connector 99"/>
          <p:cNvCxnSpPr>
            <a:stCxn id="97" idx="6"/>
            <a:endCxn id="98" idx="2"/>
          </p:cNvCxnSpPr>
          <p:nvPr/>
        </p:nvCxnSpPr>
        <p:spPr>
          <a:xfrm flipV="1">
            <a:off x="5287384" y="241504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p:cNvCxnSpPr/>
          <p:nvPr/>
        </p:nvCxnSpPr>
        <p:spPr>
          <a:xfrm flipV="1">
            <a:off x="5808233" y="241503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02" name="Oval 101"/>
          <p:cNvSpPr/>
          <p:nvPr/>
        </p:nvSpPr>
        <p:spPr>
          <a:xfrm>
            <a:off x="4943139" y="2777217"/>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463988" y="2777216"/>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4" name="Oval 103"/>
          <p:cNvSpPr/>
          <p:nvPr/>
        </p:nvSpPr>
        <p:spPr>
          <a:xfrm>
            <a:off x="5984837" y="2777216"/>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05" name="Straight Arrow Connector 104"/>
          <p:cNvCxnSpPr>
            <a:stCxn id="102" idx="6"/>
            <a:endCxn id="103" idx="2"/>
          </p:cNvCxnSpPr>
          <p:nvPr/>
        </p:nvCxnSpPr>
        <p:spPr>
          <a:xfrm flipV="1">
            <a:off x="5287384" y="295830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p:cNvCxnSpPr/>
          <p:nvPr/>
        </p:nvCxnSpPr>
        <p:spPr>
          <a:xfrm flipV="1">
            <a:off x="5808233" y="2958304"/>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07" name="Oval 106"/>
          <p:cNvSpPr/>
          <p:nvPr/>
        </p:nvSpPr>
        <p:spPr>
          <a:xfrm>
            <a:off x="4943139" y="3320484"/>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p:cNvSpPr/>
          <p:nvPr/>
        </p:nvSpPr>
        <p:spPr>
          <a:xfrm>
            <a:off x="5463988" y="3320483"/>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9" name="Oval 108"/>
          <p:cNvSpPr/>
          <p:nvPr/>
        </p:nvSpPr>
        <p:spPr>
          <a:xfrm>
            <a:off x="5984837" y="3320483"/>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10" name="Straight Arrow Connector 109"/>
          <p:cNvCxnSpPr>
            <a:stCxn id="107" idx="6"/>
            <a:endCxn id="108" idx="2"/>
          </p:cNvCxnSpPr>
          <p:nvPr/>
        </p:nvCxnSpPr>
        <p:spPr>
          <a:xfrm flipV="1">
            <a:off x="5287384" y="350157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p:nvPr/>
        </p:nvCxnSpPr>
        <p:spPr>
          <a:xfrm flipV="1">
            <a:off x="5808233" y="350157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12" name="Oval 111"/>
          <p:cNvSpPr/>
          <p:nvPr/>
        </p:nvSpPr>
        <p:spPr>
          <a:xfrm>
            <a:off x="4943139" y="3863748"/>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p:cNvSpPr/>
          <p:nvPr/>
        </p:nvSpPr>
        <p:spPr>
          <a:xfrm>
            <a:off x="5463988" y="3863747"/>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Oval 113"/>
          <p:cNvSpPr/>
          <p:nvPr/>
        </p:nvSpPr>
        <p:spPr>
          <a:xfrm>
            <a:off x="5984837" y="3863747"/>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15" name="Straight Arrow Connector 114"/>
          <p:cNvCxnSpPr>
            <a:stCxn id="112" idx="6"/>
            <a:endCxn id="113" idx="2"/>
          </p:cNvCxnSpPr>
          <p:nvPr/>
        </p:nvCxnSpPr>
        <p:spPr>
          <a:xfrm flipV="1">
            <a:off x="5287384" y="404483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flipV="1">
            <a:off x="5808233" y="404483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17" name="Oval 116"/>
          <p:cNvSpPr/>
          <p:nvPr/>
        </p:nvSpPr>
        <p:spPr>
          <a:xfrm>
            <a:off x="4943139" y="4407015"/>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p:cNvSpPr/>
          <p:nvPr/>
        </p:nvSpPr>
        <p:spPr>
          <a:xfrm>
            <a:off x="5463988" y="4407014"/>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9" name="Oval 118"/>
          <p:cNvSpPr/>
          <p:nvPr/>
        </p:nvSpPr>
        <p:spPr>
          <a:xfrm>
            <a:off x="5984837" y="4407014"/>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20" name="Straight Arrow Connector 119"/>
          <p:cNvCxnSpPr>
            <a:stCxn id="117" idx="6"/>
            <a:endCxn id="118" idx="2"/>
          </p:cNvCxnSpPr>
          <p:nvPr/>
        </p:nvCxnSpPr>
        <p:spPr>
          <a:xfrm flipV="1">
            <a:off x="5287384" y="4588104"/>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p:nvPr/>
        </p:nvCxnSpPr>
        <p:spPr>
          <a:xfrm flipV="1">
            <a:off x="5808233" y="4588102"/>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2" name="Oval 121"/>
          <p:cNvSpPr/>
          <p:nvPr/>
        </p:nvSpPr>
        <p:spPr>
          <a:xfrm>
            <a:off x="4943139" y="4950280"/>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5463988" y="4950279"/>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4" name="Oval 123"/>
          <p:cNvSpPr/>
          <p:nvPr/>
        </p:nvSpPr>
        <p:spPr>
          <a:xfrm>
            <a:off x="5984837" y="4950279"/>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25" name="Straight Arrow Connector 124"/>
          <p:cNvCxnSpPr>
            <a:stCxn id="122" idx="6"/>
            <a:endCxn id="123" idx="2"/>
          </p:cNvCxnSpPr>
          <p:nvPr/>
        </p:nvCxnSpPr>
        <p:spPr>
          <a:xfrm flipV="1">
            <a:off x="5287384" y="513136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p:cNvCxnSpPr/>
          <p:nvPr/>
        </p:nvCxnSpPr>
        <p:spPr>
          <a:xfrm flipV="1">
            <a:off x="5808233" y="513136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7" name="Oval 126"/>
          <p:cNvSpPr/>
          <p:nvPr/>
        </p:nvSpPr>
        <p:spPr>
          <a:xfrm>
            <a:off x="4943139" y="6009914"/>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5463988" y="6009913"/>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Oval 128"/>
          <p:cNvSpPr/>
          <p:nvPr/>
        </p:nvSpPr>
        <p:spPr>
          <a:xfrm>
            <a:off x="5984837" y="6009913"/>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30" name="Straight Arrow Connector 129"/>
          <p:cNvCxnSpPr>
            <a:stCxn id="127" idx="6"/>
            <a:endCxn id="128" idx="2"/>
          </p:cNvCxnSpPr>
          <p:nvPr/>
        </p:nvCxnSpPr>
        <p:spPr>
          <a:xfrm flipV="1">
            <a:off x="5287384" y="619100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p:cNvCxnSpPr/>
          <p:nvPr/>
        </p:nvCxnSpPr>
        <p:spPr>
          <a:xfrm flipV="1">
            <a:off x="5808233" y="619100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32" name="Oval 131"/>
          <p:cNvSpPr/>
          <p:nvPr/>
        </p:nvSpPr>
        <p:spPr>
          <a:xfrm>
            <a:off x="5318760" y="5561700"/>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p:cNvSpPr/>
          <p:nvPr/>
        </p:nvSpPr>
        <p:spPr>
          <a:xfrm>
            <a:off x="5563496" y="5561700"/>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p:cNvSpPr/>
          <p:nvPr/>
        </p:nvSpPr>
        <p:spPr>
          <a:xfrm>
            <a:off x="5804198" y="5561700"/>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p:cNvSpPr/>
          <p:nvPr/>
        </p:nvSpPr>
        <p:spPr>
          <a:xfrm>
            <a:off x="6830658" y="1690683"/>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p:cNvSpPr/>
          <p:nvPr/>
        </p:nvSpPr>
        <p:spPr>
          <a:xfrm>
            <a:off x="7351507" y="1690682"/>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7" name="Oval 136"/>
          <p:cNvSpPr/>
          <p:nvPr/>
        </p:nvSpPr>
        <p:spPr>
          <a:xfrm>
            <a:off x="7872356" y="1690682"/>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38" name="Straight Arrow Connector 137"/>
          <p:cNvCxnSpPr>
            <a:stCxn id="135" idx="6"/>
            <a:endCxn id="136" idx="2"/>
          </p:cNvCxnSpPr>
          <p:nvPr/>
        </p:nvCxnSpPr>
        <p:spPr>
          <a:xfrm flipV="1">
            <a:off x="7174903" y="1871772"/>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p:cNvCxnSpPr/>
          <p:nvPr/>
        </p:nvCxnSpPr>
        <p:spPr>
          <a:xfrm flipV="1">
            <a:off x="7695752" y="1871770"/>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40" name="Oval 139"/>
          <p:cNvSpPr/>
          <p:nvPr/>
        </p:nvSpPr>
        <p:spPr>
          <a:xfrm>
            <a:off x="6830658" y="2233950"/>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p:cNvSpPr/>
          <p:nvPr/>
        </p:nvSpPr>
        <p:spPr>
          <a:xfrm>
            <a:off x="7351507" y="2233949"/>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2" name="Oval 141"/>
          <p:cNvSpPr/>
          <p:nvPr/>
        </p:nvSpPr>
        <p:spPr>
          <a:xfrm>
            <a:off x="7872356" y="2233949"/>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43" name="Straight Arrow Connector 142"/>
          <p:cNvCxnSpPr>
            <a:stCxn id="140" idx="6"/>
            <a:endCxn id="141" idx="2"/>
          </p:cNvCxnSpPr>
          <p:nvPr/>
        </p:nvCxnSpPr>
        <p:spPr>
          <a:xfrm flipV="1">
            <a:off x="7174903" y="241503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p:cNvCxnSpPr/>
          <p:nvPr/>
        </p:nvCxnSpPr>
        <p:spPr>
          <a:xfrm flipV="1">
            <a:off x="7695752" y="241503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45" name="Oval 144"/>
          <p:cNvSpPr/>
          <p:nvPr/>
        </p:nvSpPr>
        <p:spPr>
          <a:xfrm>
            <a:off x="6830658" y="2777215"/>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p:cNvSpPr/>
          <p:nvPr/>
        </p:nvSpPr>
        <p:spPr>
          <a:xfrm>
            <a:off x="7351507" y="2777214"/>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7" name="Oval 146"/>
          <p:cNvSpPr/>
          <p:nvPr/>
        </p:nvSpPr>
        <p:spPr>
          <a:xfrm>
            <a:off x="7872356" y="2777214"/>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48" name="Straight Arrow Connector 147"/>
          <p:cNvCxnSpPr>
            <a:stCxn id="145" idx="6"/>
            <a:endCxn id="146" idx="2"/>
          </p:cNvCxnSpPr>
          <p:nvPr/>
        </p:nvCxnSpPr>
        <p:spPr>
          <a:xfrm flipV="1">
            <a:off x="7174903" y="2958304"/>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p:cNvCxnSpPr/>
          <p:nvPr/>
        </p:nvCxnSpPr>
        <p:spPr>
          <a:xfrm flipV="1">
            <a:off x="7695752" y="2958302"/>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50" name="Oval 149"/>
          <p:cNvSpPr/>
          <p:nvPr/>
        </p:nvSpPr>
        <p:spPr>
          <a:xfrm>
            <a:off x="6830658" y="3320482"/>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a:off x="7351507" y="3320481"/>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2" name="Oval 151"/>
          <p:cNvSpPr/>
          <p:nvPr/>
        </p:nvSpPr>
        <p:spPr>
          <a:xfrm>
            <a:off x="7872356" y="3320481"/>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53" name="Straight Arrow Connector 152"/>
          <p:cNvCxnSpPr>
            <a:stCxn id="150" idx="6"/>
            <a:endCxn id="151" idx="2"/>
          </p:cNvCxnSpPr>
          <p:nvPr/>
        </p:nvCxnSpPr>
        <p:spPr>
          <a:xfrm flipV="1">
            <a:off x="7174903" y="350157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54" name="Straight Arrow Connector 153"/>
          <p:cNvCxnSpPr/>
          <p:nvPr/>
        </p:nvCxnSpPr>
        <p:spPr>
          <a:xfrm flipV="1">
            <a:off x="7695752" y="350156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55" name="Oval 154"/>
          <p:cNvSpPr/>
          <p:nvPr/>
        </p:nvSpPr>
        <p:spPr>
          <a:xfrm>
            <a:off x="6830658" y="3863746"/>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7351507" y="3863745"/>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7" name="Oval 156"/>
          <p:cNvSpPr/>
          <p:nvPr/>
        </p:nvSpPr>
        <p:spPr>
          <a:xfrm>
            <a:off x="7872356" y="3863745"/>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58" name="Straight Arrow Connector 157"/>
          <p:cNvCxnSpPr>
            <a:stCxn id="155" idx="6"/>
            <a:endCxn id="156" idx="2"/>
          </p:cNvCxnSpPr>
          <p:nvPr/>
        </p:nvCxnSpPr>
        <p:spPr>
          <a:xfrm flipV="1">
            <a:off x="7174903" y="404483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59" name="Straight Arrow Connector 158"/>
          <p:cNvCxnSpPr/>
          <p:nvPr/>
        </p:nvCxnSpPr>
        <p:spPr>
          <a:xfrm flipV="1">
            <a:off x="7695752" y="404483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60" name="Oval 159"/>
          <p:cNvSpPr/>
          <p:nvPr/>
        </p:nvSpPr>
        <p:spPr>
          <a:xfrm>
            <a:off x="6830658" y="4407013"/>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a:off x="7351507" y="4407012"/>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2" name="Oval 161"/>
          <p:cNvSpPr/>
          <p:nvPr/>
        </p:nvSpPr>
        <p:spPr>
          <a:xfrm>
            <a:off x="7872356" y="4407012"/>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63" name="Straight Arrow Connector 162"/>
          <p:cNvCxnSpPr>
            <a:stCxn id="160" idx="6"/>
            <a:endCxn id="161" idx="2"/>
          </p:cNvCxnSpPr>
          <p:nvPr/>
        </p:nvCxnSpPr>
        <p:spPr>
          <a:xfrm flipV="1">
            <a:off x="7174903" y="4588102"/>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p:cNvCxnSpPr/>
          <p:nvPr/>
        </p:nvCxnSpPr>
        <p:spPr>
          <a:xfrm flipV="1">
            <a:off x="7695752" y="4588100"/>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65" name="Oval 164"/>
          <p:cNvSpPr/>
          <p:nvPr/>
        </p:nvSpPr>
        <p:spPr>
          <a:xfrm>
            <a:off x="6830658" y="4950278"/>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p:cNvSpPr/>
          <p:nvPr/>
        </p:nvSpPr>
        <p:spPr>
          <a:xfrm>
            <a:off x="7351507" y="4950277"/>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7" name="Oval 166"/>
          <p:cNvSpPr/>
          <p:nvPr/>
        </p:nvSpPr>
        <p:spPr>
          <a:xfrm>
            <a:off x="7872356" y="4950277"/>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68" name="Straight Arrow Connector 167"/>
          <p:cNvCxnSpPr>
            <a:stCxn id="165" idx="6"/>
            <a:endCxn id="166" idx="2"/>
          </p:cNvCxnSpPr>
          <p:nvPr/>
        </p:nvCxnSpPr>
        <p:spPr>
          <a:xfrm flipV="1">
            <a:off x="7174903" y="513136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69" name="Straight Arrow Connector 168"/>
          <p:cNvCxnSpPr/>
          <p:nvPr/>
        </p:nvCxnSpPr>
        <p:spPr>
          <a:xfrm flipV="1">
            <a:off x="7695752" y="513136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70" name="Oval 169"/>
          <p:cNvSpPr/>
          <p:nvPr/>
        </p:nvSpPr>
        <p:spPr>
          <a:xfrm>
            <a:off x="6830658" y="6009912"/>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7351507" y="6009911"/>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2" name="Oval 171"/>
          <p:cNvSpPr/>
          <p:nvPr/>
        </p:nvSpPr>
        <p:spPr>
          <a:xfrm>
            <a:off x="7872356" y="6009911"/>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73" name="Straight Arrow Connector 172"/>
          <p:cNvCxnSpPr>
            <a:stCxn id="170" idx="6"/>
            <a:endCxn id="171" idx="2"/>
          </p:cNvCxnSpPr>
          <p:nvPr/>
        </p:nvCxnSpPr>
        <p:spPr>
          <a:xfrm flipV="1">
            <a:off x="7174903" y="619100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p:cNvCxnSpPr/>
          <p:nvPr/>
        </p:nvCxnSpPr>
        <p:spPr>
          <a:xfrm flipV="1">
            <a:off x="7695752" y="619099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75" name="Oval 174"/>
          <p:cNvSpPr/>
          <p:nvPr/>
        </p:nvSpPr>
        <p:spPr>
          <a:xfrm>
            <a:off x="7206279" y="5561698"/>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Oval 175"/>
          <p:cNvSpPr/>
          <p:nvPr/>
        </p:nvSpPr>
        <p:spPr>
          <a:xfrm>
            <a:off x="7451015" y="5561698"/>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7" name="Oval 176"/>
          <p:cNvSpPr/>
          <p:nvPr/>
        </p:nvSpPr>
        <p:spPr>
          <a:xfrm>
            <a:off x="7691717" y="5561698"/>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8" name="Oval 177"/>
          <p:cNvSpPr/>
          <p:nvPr/>
        </p:nvSpPr>
        <p:spPr>
          <a:xfrm>
            <a:off x="9108591" y="1690629"/>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p:cNvSpPr/>
          <p:nvPr/>
        </p:nvSpPr>
        <p:spPr>
          <a:xfrm>
            <a:off x="9629440" y="1690628"/>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0" name="Oval 179"/>
          <p:cNvSpPr/>
          <p:nvPr/>
        </p:nvSpPr>
        <p:spPr>
          <a:xfrm>
            <a:off x="10150289" y="1690628"/>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1" name="Straight Arrow Connector 180"/>
          <p:cNvCxnSpPr>
            <a:stCxn id="178" idx="6"/>
            <a:endCxn id="179" idx="2"/>
          </p:cNvCxnSpPr>
          <p:nvPr/>
        </p:nvCxnSpPr>
        <p:spPr>
          <a:xfrm flipV="1">
            <a:off x="9452836" y="1871718"/>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p:cNvCxnSpPr/>
          <p:nvPr/>
        </p:nvCxnSpPr>
        <p:spPr>
          <a:xfrm flipV="1">
            <a:off x="9973685" y="187171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83" name="Oval 182"/>
          <p:cNvSpPr/>
          <p:nvPr/>
        </p:nvSpPr>
        <p:spPr>
          <a:xfrm>
            <a:off x="9108591" y="2233896"/>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p:cNvSpPr/>
          <p:nvPr/>
        </p:nvSpPr>
        <p:spPr>
          <a:xfrm>
            <a:off x="9629440" y="2233895"/>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5" name="Oval 184"/>
          <p:cNvSpPr/>
          <p:nvPr/>
        </p:nvSpPr>
        <p:spPr>
          <a:xfrm>
            <a:off x="10150289" y="2233895"/>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6" name="Straight Arrow Connector 185"/>
          <p:cNvCxnSpPr>
            <a:stCxn id="183" idx="6"/>
            <a:endCxn id="184" idx="2"/>
          </p:cNvCxnSpPr>
          <p:nvPr/>
        </p:nvCxnSpPr>
        <p:spPr>
          <a:xfrm flipV="1">
            <a:off x="9452836" y="241498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87" name="Straight Arrow Connector 186"/>
          <p:cNvCxnSpPr/>
          <p:nvPr/>
        </p:nvCxnSpPr>
        <p:spPr>
          <a:xfrm flipV="1">
            <a:off x="9973685" y="241498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88" name="Oval 187"/>
          <p:cNvSpPr/>
          <p:nvPr/>
        </p:nvSpPr>
        <p:spPr>
          <a:xfrm>
            <a:off x="9108591" y="2777161"/>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p:cNvSpPr/>
          <p:nvPr/>
        </p:nvSpPr>
        <p:spPr>
          <a:xfrm>
            <a:off x="9629440" y="2777160"/>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0" name="Oval 189"/>
          <p:cNvSpPr/>
          <p:nvPr/>
        </p:nvSpPr>
        <p:spPr>
          <a:xfrm>
            <a:off x="10150289" y="2777160"/>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91" name="Straight Arrow Connector 190"/>
          <p:cNvCxnSpPr>
            <a:stCxn id="188" idx="6"/>
            <a:endCxn id="189" idx="2"/>
          </p:cNvCxnSpPr>
          <p:nvPr/>
        </p:nvCxnSpPr>
        <p:spPr>
          <a:xfrm flipV="1">
            <a:off x="9452836" y="2958250"/>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2" name="Straight Arrow Connector 191"/>
          <p:cNvCxnSpPr/>
          <p:nvPr/>
        </p:nvCxnSpPr>
        <p:spPr>
          <a:xfrm flipV="1">
            <a:off x="9973685" y="2958248"/>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93" name="Oval 192"/>
          <p:cNvSpPr/>
          <p:nvPr/>
        </p:nvSpPr>
        <p:spPr>
          <a:xfrm>
            <a:off x="9108591" y="3320428"/>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p:cNvSpPr/>
          <p:nvPr/>
        </p:nvSpPr>
        <p:spPr>
          <a:xfrm>
            <a:off x="9629440" y="3320427"/>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5" name="Oval 194"/>
          <p:cNvSpPr/>
          <p:nvPr/>
        </p:nvSpPr>
        <p:spPr>
          <a:xfrm>
            <a:off x="10150289" y="3320427"/>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96" name="Straight Arrow Connector 195"/>
          <p:cNvCxnSpPr>
            <a:stCxn id="193" idx="6"/>
            <a:endCxn id="194" idx="2"/>
          </p:cNvCxnSpPr>
          <p:nvPr/>
        </p:nvCxnSpPr>
        <p:spPr>
          <a:xfrm flipV="1">
            <a:off x="9452836" y="350151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7" name="Straight Arrow Connector 196"/>
          <p:cNvCxnSpPr/>
          <p:nvPr/>
        </p:nvCxnSpPr>
        <p:spPr>
          <a:xfrm flipV="1">
            <a:off x="9973685" y="350151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98" name="Oval 197"/>
          <p:cNvSpPr/>
          <p:nvPr/>
        </p:nvSpPr>
        <p:spPr>
          <a:xfrm>
            <a:off x="9108591" y="3863692"/>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Oval 198"/>
          <p:cNvSpPr/>
          <p:nvPr/>
        </p:nvSpPr>
        <p:spPr>
          <a:xfrm>
            <a:off x="9629440" y="3863691"/>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00" name="Oval 199"/>
          <p:cNvSpPr/>
          <p:nvPr/>
        </p:nvSpPr>
        <p:spPr>
          <a:xfrm>
            <a:off x="10150289" y="3863691"/>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01" name="Straight Arrow Connector 200"/>
          <p:cNvCxnSpPr>
            <a:stCxn id="198" idx="6"/>
            <a:endCxn id="199" idx="2"/>
          </p:cNvCxnSpPr>
          <p:nvPr/>
        </p:nvCxnSpPr>
        <p:spPr>
          <a:xfrm flipV="1">
            <a:off x="9452836" y="404478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2" name="Straight Arrow Connector 201"/>
          <p:cNvCxnSpPr/>
          <p:nvPr/>
        </p:nvCxnSpPr>
        <p:spPr>
          <a:xfrm flipV="1">
            <a:off x="9973685" y="4044779"/>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203" name="Oval 202"/>
          <p:cNvSpPr/>
          <p:nvPr/>
        </p:nvSpPr>
        <p:spPr>
          <a:xfrm>
            <a:off x="9108591" y="4406959"/>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p:cNvSpPr/>
          <p:nvPr/>
        </p:nvSpPr>
        <p:spPr>
          <a:xfrm>
            <a:off x="9629440" y="4406958"/>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05" name="Oval 204"/>
          <p:cNvSpPr/>
          <p:nvPr/>
        </p:nvSpPr>
        <p:spPr>
          <a:xfrm>
            <a:off x="10150289" y="4406958"/>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06" name="Straight Arrow Connector 205"/>
          <p:cNvCxnSpPr>
            <a:stCxn id="203" idx="6"/>
            <a:endCxn id="204" idx="2"/>
          </p:cNvCxnSpPr>
          <p:nvPr/>
        </p:nvCxnSpPr>
        <p:spPr>
          <a:xfrm flipV="1">
            <a:off x="9452836" y="4588048"/>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Straight Arrow Connector 206"/>
          <p:cNvCxnSpPr/>
          <p:nvPr/>
        </p:nvCxnSpPr>
        <p:spPr>
          <a:xfrm flipV="1">
            <a:off x="9973685" y="4588046"/>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208" name="Oval 207"/>
          <p:cNvSpPr/>
          <p:nvPr/>
        </p:nvSpPr>
        <p:spPr>
          <a:xfrm>
            <a:off x="9108591" y="4950224"/>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p:cNvSpPr/>
          <p:nvPr/>
        </p:nvSpPr>
        <p:spPr>
          <a:xfrm>
            <a:off x="9629440" y="4950223"/>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0" name="Oval 209"/>
          <p:cNvSpPr/>
          <p:nvPr/>
        </p:nvSpPr>
        <p:spPr>
          <a:xfrm>
            <a:off x="10150289" y="4950223"/>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1" name="Straight Arrow Connector 210"/>
          <p:cNvCxnSpPr>
            <a:stCxn id="208" idx="6"/>
            <a:endCxn id="209" idx="2"/>
          </p:cNvCxnSpPr>
          <p:nvPr/>
        </p:nvCxnSpPr>
        <p:spPr>
          <a:xfrm flipV="1">
            <a:off x="9452836" y="5131313"/>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2" name="Straight Arrow Connector 211"/>
          <p:cNvCxnSpPr/>
          <p:nvPr/>
        </p:nvCxnSpPr>
        <p:spPr>
          <a:xfrm flipV="1">
            <a:off x="9973685" y="5131311"/>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213" name="Oval 212"/>
          <p:cNvSpPr/>
          <p:nvPr/>
        </p:nvSpPr>
        <p:spPr>
          <a:xfrm>
            <a:off x="9108591" y="6009858"/>
            <a:ext cx="344245" cy="36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p:cNvSpPr/>
          <p:nvPr/>
        </p:nvSpPr>
        <p:spPr>
          <a:xfrm>
            <a:off x="9629440" y="6009857"/>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5" name="Oval 214"/>
          <p:cNvSpPr/>
          <p:nvPr/>
        </p:nvSpPr>
        <p:spPr>
          <a:xfrm>
            <a:off x="10150289" y="6009857"/>
            <a:ext cx="344245" cy="362179"/>
          </a:xfrm>
          <a:prstGeom prst="ellipse">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6" name="Straight Arrow Connector 215"/>
          <p:cNvCxnSpPr>
            <a:stCxn id="213" idx="6"/>
            <a:endCxn id="214" idx="2"/>
          </p:cNvCxnSpPr>
          <p:nvPr/>
        </p:nvCxnSpPr>
        <p:spPr>
          <a:xfrm flipV="1">
            <a:off x="9452836" y="6190947"/>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7" name="Straight Arrow Connector 216"/>
          <p:cNvCxnSpPr/>
          <p:nvPr/>
        </p:nvCxnSpPr>
        <p:spPr>
          <a:xfrm flipV="1">
            <a:off x="9973685" y="6190945"/>
            <a:ext cx="176604" cy="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218" name="Oval 217"/>
          <p:cNvSpPr/>
          <p:nvPr/>
        </p:nvSpPr>
        <p:spPr>
          <a:xfrm>
            <a:off x="9484212" y="556164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9" name="Oval 218"/>
          <p:cNvSpPr/>
          <p:nvPr/>
        </p:nvSpPr>
        <p:spPr>
          <a:xfrm>
            <a:off x="9728948" y="556164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0" name="Oval 219"/>
          <p:cNvSpPr/>
          <p:nvPr/>
        </p:nvSpPr>
        <p:spPr>
          <a:xfrm>
            <a:off x="9969650" y="556164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1" name="Oval 220"/>
          <p:cNvSpPr/>
          <p:nvPr/>
        </p:nvSpPr>
        <p:spPr>
          <a:xfrm>
            <a:off x="8343006" y="342896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2" name="Oval 221"/>
          <p:cNvSpPr/>
          <p:nvPr/>
        </p:nvSpPr>
        <p:spPr>
          <a:xfrm>
            <a:off x="8587742" y="342896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3" name="Oval 222"/>
          <p:cNvSpPr/>
          <p:nvPr/>
        </p:nvSpPr>
        <p:spPr>
          <a:xfrm>
            <a:off x="8828444" y="3428964"/>
            <a:ext cx="145228" cy="145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8" name="Oval 627"/>
          <p:cNvSpPr/>
          <p:nvPr/>
        </p:nvSpPr>
        <p:spPr>
          <a:xfrm>
            <a:off x="1587930" y="1690574"/>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29" name="Oval 628"/>
          <p:cNvSpPr/>
          <p:nvPr/>
        </p:nvSpPr>
        <p:spPr>
          <a:xfrm>
            <a:off x="1587930" y="2233901"/>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0" name="Oval 629"/>
          <p:cNvSpPr/>
          <p:nvPr/>
        </p:nvSpPr>
        <p:spPr>
          <a:xfrm>
            <a:off x="1587930" y="2777166"/>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1" name="Oval 630"/>
          <p:cNvSpPr/>
          <p:nvPr/>
        </p:nvSpPr>
        <p:spPr>
          <a:xfrm>
            <a:off x="1587930" y="3320433"/>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2" name="Oval 631"/>
          <p:cNvSpPr/>
          <p:nvPr/>
        </p:nvSpPr>
        <p:spPr>
          <a:xfrm>
            <a:off x="1587930" y="3863697"/>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3" name="Oval 632"/>
          <p:cNvSpPr/>
          <p:nvPr/>
        </p:nvSpPr>
        <p:spPr>
          <a:xfrm>
            <a:off x="1587930" y="4406964"/>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4" name="Oval 633"/>
          <p:cNvSpPr/>
          <p:nvPr/>
        </p:nvSpPr>
        <p:spPr>
          <a:xfrm>
            <a:off x="1587930" y="4950229"/>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5" name="Oval 634"/>
          <p:cNvSpPr/>
          <p:nvPr/>
        </p:nvSpPr>
        <p:spPr>
          <a:xfrm>
            <a:off x="1587930" y="6009863"/>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6" name="Oval 635"/>
          <p:cNvSpPr/>
          <p:nvPr/>
        </p:nvSpPr>
        <p:spPr>
          <a:xfrm>
            <a:off x="3574509" y="1690632"/>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7" name="Oval 636"/>
          <p:cNvSpPr/>
          <p:nvPr/>
        </p:nvSpPr>
        <p:spPr>
          <a:xfrm>
            <a:off x="3574509" y="2233899"/>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8" name="Oval 637"/>
          <p:cNvSpPr/>
          <p:nvPr/>
        </p:nvSpPr>
        <p:spPr>
          <a:xfrm>
            <a:off x="3574509" y="2777164"/>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9" name="Oval 638"/>
          <p:cNvSpPr/>
          <p:nvPr/>
        </p:nvSpPr>
        <p:spPr>
          <a:xfrm>
            <a:off x="3574509" y="3320431"/>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0" name="Oval 639"/>
          <p:cNvSpPr/>
          <p:nvPr/>
        </p:nvSpPr>
        <p:spPr>
          <a:xfrm>
            <a:off x="3574509" y="3863695"/>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1" name="Oval 640"/>
          <p:cNvSpPr/>
          <p:nvPr/>
        </p:nvSpPr>
        <p:spPr>
          <a:xfrm>
            <a:off x="3574509" y="4406962"/>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2" name="Oval 641"/>
          <p:cNvSpPr/>
          <p:nvPr/>
        </p:nvSpPr>
        <p:spPr>
          <a:xfrm>
            <a:off x="3574509" y="4950227"/>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3" name="Oval 642"/>
          <p:cNvSpPr/>
          <p:nvPr/>
        </p:nvSpPr>
        <p:spPr>
          <a:xfrm>
            <a:off x="3574509" y="6009861"/>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4" name="Oval 643"/>
          <p:cNvSpPr/>
          <p:nvPr/>
        </p:nvSpPr>
        <p:spPr>
          <a:xfrm>
            <a:off x="5460683" y="1690630"/>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5" name="Oval 644"/>
          <p:cNvSpPr/>
          <p:nvPr/>
        </p:nvSpPr>
        <p:spPr>
          <a:xfrm>
            <a:off x="5460683" y="2233897"/>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6" name="Oval 645"/>
          <p:cNvSpPr/>
          <p:nvPr/>
        </p:nvSpPr>
        <p:spPr>
          <a:xfrm>
            <a:off x="5460683" y="2777162"/>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7" name="Oval 646"/>
          <p:cNvSpPr/>
          <p:nvPr/>
        </p:nvSpPr>
        <p:spPr>
          <a:xfrm>
            <a:off x="5460683" y="3320429"/>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8" name="Oval 647"/>
          <p:cNvSpPr/>
          <p:nvPr/>
        </p:nvSpPr>
        <p:spPr>
          <a:xfrm>
            <a:off x="5460683" y="3863693"/>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49" name="Oval 648"/>
          <p:cNvSpPr/>
          <p:nvPr/>
        </p:nvSpPr>
        <p:spPr>
          <a:xfrm>
            <a:off x="5460683" y="4406960"/>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0" name="Oval 649"/>
          <p:cNvSpPr/>
          <p:nvPr/>
        </p:nvSpPr>
        <p:spPr>
          <a:xfrm>
            <a:off x="5460683" y="4950225"/>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1" name="Oval 650"/>
          <p:cNvSpPr/>
          <p:nvPr/>
        </p:nvSpPr>
        <p:spPr>
          <a:xfrm>
            <a:off x="5460683" y="6009859"/>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2" name="Oval 651"/>
          <p:cNvSpPr/>
          <p:nvPr/>
        </p:nvSpPr>
        <p:spPr>
          <a:xfrm>
            <a:off x="7348202" y="1690628"/>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3" name="Oval 652"/>
          <p:cNvSpPr/>
          <p:nvPr/>
        </p:nvSpPr>
        <p:spPr>
          <a:xfrm>
            <a:off x="7348202" y="2233895"/>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4" name="Oval 653"/>
          <p:cNvSpPr/>
          <p:nvPr/>
        </p:nvSpPr>
        <p:spPr>
          <a:xfrm>
            <a:off x="7348202" y="2777160"/>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5" name="Oval 654"/>
          <p:cNvSpPr/>
          <p:nvPr/>
        </p:nvSpPr>
        <p:spPr>
          <a:xfrm>
            <a:off x="7348202" y="3320427"/>
            <a:ext cx="344245" cy="3621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9" name="Oval 658"/>
          <p:cNvSpPr/>
          <p:nvPr/>
        </p:nvSpPr>
        <p:spPr>
          <a:xfrm>
            <a:off x="7347472" y="3863691"/>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0" name="Oval 659"/>
          <p:cNvSpPr/>
          <p:nvPr/>
        </p:nvSpPr>
        <p:spPr>
          <a:xfrm>
            <a:off x="7347472" y="4406958"/>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1" name="Oval 660"/>
          <p:cNvSpPr/>
          <p:nvPr/>
        </p:nvSpPr>
        <p:spPr>
          <a:xfrm>
            <a:off x="1583895" y="1690520"/>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2" name="Oval 661"/>
          <p:cNvSpPr/>
          <p:nvPr/>
        </p:nvSpPr>
        <p:spPr>
          <a:xfrm>
            <a:off x="1583895" y="2233847"/>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3" name="Oval 662"/>
          <p:cNvSpPr/>
          <p:nvPr/>
        </p:nvSpPr>
        <p:spPr>
          <a:xfrm>
            <a:off x="1583895" y="2777112"/>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4" name="Oval 663"/>
          <p:cNvSpPr/>
          <p:nvPr/>
        </p:nvSpPr>
        <p:spPr>
          <a:xfrm>
            <a:off x="1583895" y="3320379"/>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5" name="Oval 664"/>
          <p:cNvSpPr/>
          <p:nvPr/>
        </p:nvSpPr>
        <p:spPr>
          <a:xfrm>
            <a:off x="1583895" y="3863643"/>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6" name="Oval 665"/>
          <p:cNvSpPr/>
          <p:nvPr/>
        </p:nvSpPr>
        <p:spPr>
          <a:xfrm>
            <a:off x="1583895" y="4406910"/>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7" name="Oval 666"/>
          <p:cNvSpPr/>
          <p:nvPr/>
        </p:nvSpPr>
        <p:spPr>
          <a:xfrm>
            <a:off x="1583895" y="4950175"/>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8" name="Oval 667"/>
          <p:cNvSpPr/>
          <p:nvPr/>
        </p:nvSpPr>
        <p:spPr>
          <a:xfrm>
            <a:off x="1583895" y="6009809"/>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9" name="Oval 668"/>
          <p:cNvSpPr/>
          <p:nvPr/>
        </p:nvSpPr>
        <p:spPr>
          <a:xfrm>
            <a:off x="3570474" y="1690578"/>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0" name="Oval 669"/>
          <p:cNvSpPr/>
          <p:nvPr/>
        </p:nvSpPr>
        <p:spPr>
          <a:xfrm>
            <a:off x="3570474" y="2233845"/>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1" name="Oval 670"/>
          <p:cNvSpPr/>
          <p:nvPr/>
        </p:nvSpPr>
        <p:spPr>
          <a:xfrm>
            <a:off x="3570474" y="2777110"/>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2" name="Oval 671"/>
          <p:cNvSpPr/>
          <p:nvPr/>
        </p:nvSpPr>
        <p:spPr>
          <a:xfrm>
            <a:off x="3570474" y="3320377"/>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3" name="Oval 672"/>
          <p:cNvSpPr/>
          <p:nvPr/>
        </p:nvSpPr>
        <p:spPr>
          <a:xfrm>
            <a:off x="3570474" y="3863641"/>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4" name="Oval 673"/>
          <p:cNvSpPr/>
          <p:nvPr/>
        </p:nvSpPr>
        <p:spPr>
          <a:xfrm>
            <a:off x="3570474" y="4406908"/>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5" name="Oval 674"/>
          <p:cNvSpPr/>
          <p:nvPr/>
        </p:nvSpPr>
        <p:spPr>
          <a:xfrm>
            <a:off x="3570474" y="4950173"/>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6" name="Oval 675"/>
          <p:cNvSpPr/>
          <p:nvPr/>
        </p:nvSpPr>
        <p:spPr>
          <a:xfrm>
            <a:off x="3570474" y="6009807"/>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7" name="Oval 676"/>
          <p:cNvSpPr/>
          <p:nvPr/>
        </p:nvSpPr>
        <p:spPr>
          <a:xfrm>
            <a:off x="5456648" y="1690576"/>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8" name="Oval 677"/>
          <p:cNvSpPr/>
          <p:nvPr/>
        </p:nvSpPr>
        <p:spPr>
          <a:xfrm>
            <a:off x="5456648" y="2233843"/>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9" name="Oval 678"/>
          <p:cNvSpPr/>
          <p:nvPr/>
        </p:nvSpPr>
        <p:spPr>
          <a:xfrm>
            <a:off x="5456648" y="2777108"/>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0" name="Oval 679"/>
          <p:cNvSpPr/>
          <p:nvPr/>
        </p:nvSpPr>
        <p:spPr>
          <a:xfrm>
            <a:off x="5456648" y="3320375"/>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1" name="Oval 680"/>
          <p:cNvSpPr/>
          <p:nvPr/>
        </p:nvSpPr>
        <p:spPr>
          <a:xfrm>
            <a:off x="5456648" y="3863639"/>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2" name="Oval 681"/>
          <p:cNvSpPr/>
          <p:nvPr/>
        </p:nvSpPr>
        <p:spPr>
          <a:xfrm>
            <a:off x="5456648" y="4406906"/>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3" name="Oval 682"/>
          <p:cNvSpPr/>
          <p:nvPr/>
        </p:nvSpPr>
        <p:spPr>
          <a:xfrm>
            <a:off x="5456648" y="4950171"/>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4" name="Oval 683"/>
          <p:cNvSpPr/>
          <p:nvPr/>
        </p:nvSpPr>
        <p:spPr>
          <a:xfrm>
            <a:off x="5456648" y="6009805"/>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5" name="Oval 684"/>
          <p:cNvSpPr/>
          <p:nvPr/>
        </p:nvSpPr>
        <p:spPr>
          <a:xfrm>
            <a:off x="7344167" y="1690574"/>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6" name="Oval 685"/>
          <p:cNvSpPr/>
          <p:nvPr/>
        </p:nvSpPr>
        <p:spPr>
          <a:xfrm>
            <a:off x="7344167" y="2233841"/>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7" name="Oval 686"/>
          <p:cNvSpPr/>
          <p:nvPr/>
        </p:nvSpPr>
        <p:spPr>
          <a:xfrm>
            <a:off x="7344167" y="2777106"/>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8" name="Oval 687"/>
          <p:cNvSpPr/>
          <p:nvPr/>
        </p:nvSpPr>
        <p:spPr>
          <a:xfrm>
            <a:off x="7344167" y="3320373"/>
            <a:ext cx="344245" cy="36217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018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Biotaphy</a:t>
            </a:r>
            <a:r>
              <a:rPr lang="en-US" dirty="0" smtClean="0"/>
              <a:t> </a:t>
            </a:r>
            <a:r>
              <a:rPr lang="en-US" dirty="0" smtClean="0"/>
              <a:t>Workflows</a:t>
            </a:r>
            <a:endParaRPr lang="en-US" dirty="0"/>
          </a:p>
        </p:txBody>
      </p:sp>
      <p:pic>
        <p:nvPicPr>
          <p:cNvPr id="4" name="Picture 3"/>
          <p:cNvPicPr>
            <a:picLocks noChangeAspect="1"/>
          </p:cNvPicPr>
          <p:nvPr/>
        </p:nvPicPr>
        <p:blipFill>
          <a:blip r:embed="rId3"/>
          <a:stretch>
            <a:fillRect/>
          </a:stretch>
        </p:blipFill>
        <p:spPr>
          <a:xfrm>
            <a:off x="701338" y="1555830"/>
            <a:ext cx="10925800" cy="4421053"/>
          </a:xfrm>
          <a:prstGeom prst="rect">
            <a:avLst/>
          </a:prstGeom>
        </p:spPr>
      </p:pic>
    </p:spTree>
    <p:extLst>
      <p:ext uri="{BB962C8B-B14F-4D97-AF65-F5344CB8AC3E}">
        <p14:creationId xmlns:p14="http://schemas.microsoft.com/office/powerpoint/2010/main" val="328751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Biotaphy</a:t>
            </a:r>
            <a:r>
              <a:rPr lang="en-US" dirty="0" smtClean="0"/>
              <a:t> </a:t>
            </a:r>
            <a:r>
              <a:rPr lang="en-US" dirty="0" smtClean="0"/>
              <a:t>Workflows</a:t>
            </a:r>
            <a:endParaRPr lang="en-US" dirty="0"/>
          </a:p>
        </p:txBody>
      </p:sp>
      <p:pic>
        <p:nvPicPr>
          <p:cNvPr id="5" name="Picture 4"/>
          <p:cNvPicPr>
            <a:picLocks noChangeAspect="1"/>
          </p:cNvPicPr>
          <p:nvPr/>
        </p:nvPicPr>
        <p:blipFill>
          <a:blip r:embed="rId3"/>
          <a:stretch>
            <a:fillRect/>
          </a:stretch>
        </p:blipFill>
        <p:spPr>
          <a:xfrm>
            <a:off x="692102" y="1643695"/>
            <a:ext cx="11044862" cy="4486134"/>
          </a:xfrm>
          <a:prstGeom prst="rect">
            <a:avLst/>
          </a:prstGeom>
        </p:spPr>
      </p:pic>
    </p:spTree>
    <p:extLst>
      <p:ext uri="{BB962C8B-B14F-4D97-AF65-F5344CB8AC3E}">
        <p14:creationId xmlns:p14="http://schemas.microsoft.com/office/powerpoint/2010/main" val="135785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Takes Time</a:t>
            </a:r>
            <a:endParaRPr lang="en-US" dirty="0"/>
          </a:p>
        </p:txBody>
      </p:sp>
      <p:sp>
        <p:nvSpPr>
          <p:cNvPr id="3" name="Content Placeholder 2"/>
          <p:cNvSpPr>
            <a:spLocks noGrp="1"/>
          </p:cNvSpPr>
          <p:nvPr>
            <p:ph sz="quarter" idx="13"/>
          </p:nvPr>
        </p:nvSpPr>
        <p:spPr/>
        <p:txBody>
          <a:bodyPr>
            <a:normAutofit fontScale="92500"/>
          </a:bodyPr>
          <a:lstStyle/>
          <a:p>
            <a:r>
              <a:rPr lang="en-US" dirty="0" smtClean="0"/>
              <a:t>Millions of SDMs take a long time</a:t>
            </a:r>
          </a:p>
          <a:p>
            <a:r>
              <a:rPr lang="en-US" dirty="0" smtClean="0"/>
              <a:t>Multi-species Statistics take a long time too</a:t>
            </a:r>
          </a:p>
          <a:p>
            <a:r>
              <a:rPr lang="en-US" dirty="0" smtClean="0"/>
              <a:t>PAM randomizations using traditional methods take many minutes to hours and / or require huge quantities of resources – try that 10,000 times for a null model!</a:t>
            </a:r>
          </a:p>
          <a:p>
            <a:r>
              <a:rPr lang="en-US" dirty="0" smtClean="0"/>
              <a:t>We have developed a method that operates in a fraction of the time with a fraction of the resources – and you can try it with </a:t>
            </a:r>
            <a:r>
              <a:rPr lang="en-US" dirty="0" err="1" smtClean="0"/>
              <a:t>lmpy</a:t>
            </a:r>
            <a:r>
              <a:rPr lang="en-US" dirty="0" smtClean="0"/>
              <a:t>!</a:t>
            </a:r>
          </a:p>
          <a:p>
            <a:r>
              <a:rPr lang="en-US" dirty="0" smtClean="0"/>
              <a:t>We scale all of the computations across a compute cluster to reduce the overall time required</a:t>
            </a:r>
          </a:p>
        </p:txBody>
      </p:sp>
    </p:spTree>
    <p:extLst>
      <p:ext uri="{BB962C8B-B14F-4D97-AF65-F5344CB8AC3E}">
        <p14:creationId xmlns:p14="http://schemas.microsoft.com/office/powerpoint/2010/main" val="2789346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r>
              <a:rPr lang="en-US" dirty="0" err="1" smtClean="0"/>
              <a:t>Biotaphy</a:t>
            </a:r>
            <a:r>
              <a:rPr lang="en-US" dirty="0" smtClean="0"/>
              <a:t> workflows currently available</a:t>
            </a:r>
            <a:endParaRPr lang="en-US" dirty="0"/>
          </a:p>
        </p:txBody>
      </p:sp>
    </p:spTree>
    <p:extLst>
      <p:ext uri="{BB962C8B-B14F-4D97-AF65-F5344CB8AC3E}">
        <p14:creationId xmlns:p14="http://schemas.microsoft.com/office/powerpoint/2010/main" val="675235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
        <p:nvSpPr>
          <p:cNvPr id="3" name="Oval 2"/>
          <p:cNvSpPr/>
          <p:nvPr/>
        </p:nvSpPr>
        <p:spPr>
          <a:xfrm>
            <a:off x="1497874" y="452846"/>
            <a:ext cx="2403566" cy="426720"/>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41253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2481707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50" y="2876550"/>
            <a:ext cx="2095500" cy="1104900"/>
          </a:xfrm>
          <a:prstGeom prst="rect">
            <a:avLst/>
          </a:prstGeom>
        </p:spPr>
      </p:pic>
    </p:spTree>
    <p:extLst>
      <p:ext uri="{BB962C8B-B14F-4D97-AF65-F5344CB8AC3E}">
        <p14:creationId xmlns:p14="http://schemas.microsoft.com/office/powerpoint/2010/main" val="3117111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Occurrence 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Four methods</a:t>
            </a:r>
          </a:p>
          <a:p>
            <a:pPr lvl="1"/>
            <a:r>
              <a:rPr lang="en-US" dirty="0" smtClean="0"/>
              <a:t>Species names</a:t>
            </a:r>
          </a:p>
          <a:p>
            <a:pPr lvl="2"/>
            <a:r>
              <a:rPr lang="en-US" dirty="0" smtClean="0"/>
              <a:t>Finds accepted names via GBIF</a:t>
            </a:r>
          </a:p>
          <a:p>
            <a:pPr lvl="2"/>
            <a:r>
              <a:rPr lang="en-US" dirty="0" smtClean="0"/>
              <a:t>Uses data from </a:t>
            </a:r>
            <a:r>
              <a:rPr lang="en-US" dirty="0" err="1" smtClean="0"/>
              <a:t>iDigBio</a:t>
            </a:r>
            <a:endParaRPr lang="en-US" dirty="0" smtClean="0"/>
          </a:p>
          <a:p>
            <a:pPr lvl="2"/>
            <a:r>
              <a:rPr lang="en-US" dirty="0" smtClean="0"/>
              <a:t>Gets a tree from Open Tree</a:t>
            </a:r>
          </a:p>
          <a:p>
            <a:pPr lvl="1"/>
            <a:r>
              <a:rPr lang="en-US" dirty="0" smtClean="0"/>
              <a:t>Taxonomic search</a:t>
            </a:r>
          </a:p>
          <a:p>
            <a:pPr lvl="2"/>
            <a:r>
              <a:rPr lang="en-US" dirty="0" smtClean="0"/>
              <a:t>Uses data from </a:t>
            </a:r>
            <a:r>
              <a:rPr lang="en-US" dirty="0" err="1" smtClean="0"/>
              <a:t>iDigBio</a:t>
            </a:r>
            <a:endParaRPr lang="en-US" dirty="0" smtClean="0"/>
          </a:p>
          <a:p>
            <a:pPr lvl="2"/>
            <a:r>
              <a:rPr lang="en-US" dirty="0" smtClean="0"/>
              <a:t>Gets a tree from Open Tree</a:t>
            </a:r>
          </a:p>
          <a:p>
            <a:pPr lvl="1"/>
            <a:r>
              <a:rPr lang="en-US" dirty="0" smtClean="0"/>
              <a:t>Existing data</a:t>
            </a:r>
          </a:p>
          <a:p>
            <a:pPr lvl="1"/>
            <a:r>
              <a:rPr lang="en-US" dirty="0" smtClean="0"/>
              <a:t>CSV upload</a:t>
            </a:r>
          </a:p>
        </p:txBody>
      </p:sp>
    </p:spTree>
    <p:extLst>
      <p:ext uri="{BB962C8B-B14F-4D97-AF65-F5344CB8AC3E}">
        <p14:creationId xmlns:p14="http://schemas.microsoft.com/office/powerpoint/2010/main" val="3554720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131135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 for a Few Data Points is Easy*</a:t>
            </a:r>
            <a:endParaRPr lang="en-US" dirty="0"/>
          </a:p>
        </p:txBody>
      </p:sp>
      <p:sp>
        <p:nvSpPr>
          <p:cNvPr id="3" name="Content Placeholder 2"/>
          <p:cNvSpPr>
            <a:spLocks noGrp="1"/>
          </p:cNvSpPr>
          <p:nvPr>
            <p:ph idx="1"/>
          </p:nvPr>
        </p:nvSpPr>
        <p:spPr>
          <a:xfrm>
            <a:off x="838200" y="1825625"/>
            <a:ext cx="4813663" cy="4351338"/>
          </a:xfrm>
        </p:spPr>
        <p:txBody>
          <a:bodyPr/>
          <a:lstStyle/>
          <a:p>
            <a:r>
              <a:rPr lang="en-US" dirty="0" smtClean="0"/>
              <a:t>*Relatively</a:t>
            </a:r>
            <a:r>
              <a:rPr lang="en-US" dirty="0" smtClean="0"/>
              <a:t>…</a:t>
            </a:r>
          </a:p>
          <a:p>
            <a:r>
              <a:rPr lang="en-US" dirty="0" smtClean="0"/>
              <a:t>Hundreds or thousands of data points can be curated by hand</a:t>
            </a:r>
          </a:p>
          <a:p>
            <a:r>
              <a:rPr lang="en-US" dirty="0" smtClean="0"/>
              <a:t>Species knowledge and individual validation feasible</a:t>
            </a:r>
            <a:endParaRPr lang="en-US" dirty="0"/>
          </a:p>
        </p:txBody>
      </p:sp>
      <p:pic>
        <p:nvPicPr>
          <p:cNvPr id="5" name="Picture 4"/>
          <p:cNvPicPr>
            <a:picLocks noChangeAspect="1"/>
          </p:cNvPicPr>
          <p:nvPr/>
        </p:nvPicPr>
        <p:blipFill>
          <a:blip r:embed="rId2"/>
          <a:stretch>
            <a:fillRect/>
          </a:stretch>
        </p:blipFill>
        <p:spPr>
          <a:xfrm>
            <a:off x="5721402" y="1943100"/>
            <a:ext cx="6246760" cy="4662487"/>
          </a:xfrm>
          <a:prstGeom prst="rect">
            <a:avLst/>
          </a:prstGeom>
        </p:spPr>
      </p:pic>
    </p:spTree>
    <p:extLst>
      <p:ext uri="{BB962C8B-B14F-4D97-AF65-F5344CB8AC3E}">
        <p14:creationId xmlns:p14="http://schemas.microsoft.com/office/powerpoint/2010/main" val="3498568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1642959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410428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503132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1716314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493059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2093310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15609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32737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290151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3986169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591175" y="3561765"/>
            <a:ext cx="4733558" cy="2375449"/>
          </a:xfrm>
          <a:prstGeom prst="rect">
            <a:avLst/>
          </a:prstGeom>
        </p:spPr>
      </p:pic>
      <p:sp>
        <p:nvSpPr>
          <p:cNvPr id="2" name="Title 1"/>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lstStyle/>
          <a:p>
            <a:r>
              <a:rPr lang="en-US" cap="none" dirty="0" smtClean="0">
                <a:ln w="0"/>
                <a:solidFill>
                  <a:schemeClr val="tx1"/>
                </a:solidFill>
                <a:effectLst>
                  <a:outerShdw blurRad="38100" dist="19050" dir="2700000" algn="tl" rotWithShape="0">
                    <a:schemeClr val="dk1">
                      <a:alpha val="40000"/>
                    </a:schemeClr>
                  </a:outerShdw>
                </a:effectLst>
              </a:rPr>
              <a:t>Cleaning Lots of Points is Hard!</a:t>
            </a:r>
            <a:endParaRPr lang="en-US" cap="none" dirty="0">
              <a:ln w="0"/>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838200" y="1825625"/>
            <a:ext cx="4552406" cy="4351338"/>
          </a:xfrm>
        </p:spPr>
        <p:txBody>
          <a:bodyPr/>
          <a:lstStyle/>
          <a:p>
            <a:r>
              <a:rPr lang="en-US" dirty="0" smtClean="0"/>
              <a:t>Multiple data sources in multiple formats</a:t>
            </a:r>
          </a:p>
          <a:p>
            <a:pPr lvl="1"/>
            <a:r>
              <a:rPr lang="en-US" dirty="0" smtClean="0"/>
              <a:t>DWCA, CSV, JSON – maybe hundreds of files</a:t>
            </a:r>
          </a:p>
          <a:p>
            <a:r>
              <a:rPr lang="en-US" dirty="0" smtClean="0"/>
              <a:t>Hundreds of thousands to millions to hundreds of millions of points</a:t>
            </a:r>
          </a:p>
          <a:p>
            <a:r>
              <a:rPr lang="en-US" dirty="0" smtClean="0"/>
              <a:t>Not an expert on all of the species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5942" y="2287901"/>
            <a:ext cx="2337583" cy="116490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8424" y="2288856"/>
            <a:ext cx="1163953" cy="116395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4590" y="2288856"/>
            <a:ext cx="1244785" cy="124478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0914" y="4315782"/>
            <a:ext cx="2220961" cy="2220961"/>
          </a:xfrm>
          <a:prstGeom prst="rect">
            <a:avLst/>
          </a:prstGeom>
        </p:spPr>
      </p:pic>
    </p:spTree>
    <p:extLst>
      <p:ext uri="{BB962C8B-B14F-4D97-AF65-F5344CB8AC3E}">
        <p14:creationId xmlns:p14="http://schemas.microsoft.com/office/powerpoint/2010/main" val="4070539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244345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1549913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30" y="0"/>
            <a:ext cx="11709639" cy="6865094"/>
          </a:xfrm>
          <a:prstGeom prst="rect">
            <a:avLst/>
          </a:prstGeom>
        </p:spPr>
      </p:pic>
    </p:spTree>
    <p:extLst>
      <p:ext uri="{BB962C8B-B14F-4D97-AF65-F5344CB8AC3E}">
        <p14:creationId xmlns:p14="http://schemas.microsoft.com/office/powerpoint/2010/main" val="1159253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2802630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3076455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14929624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29" y="-954"/>
            <a:ext cx="11699165" cy="6858954"/>
          </a:xfrm>
          <a:prstGeom prst="rect">
            <a:avLst/>
          </a:prstGeom>
        </p:spPr>
      </p:pic>
    </p:spTree>
    <p:extLst>
      <p:ext uri="{BB962C8B-B14F-4D97-AF65-F5344CB8AC3E}">
        <p14:creationId xmlns:p14="http://schemas.microsoft.com/office/powerpoint/2010/main" val="34044413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package</a:t>
            </a:r>
            <a:endParaRPr lang="en-US" dirty="0"/>
          </a:p>
        </p:txBody>
      </p:sp>
      <p:sp>
        <p:nvSpPr>
          <p:cNvPr id="3" name="Content Placeholder 2"/>
          <p:cNvSpPr>
            <a:spLocks noGrp="1"/>
          </p:cNvSpPr>
          <p:nvPr>
            <p:ph idx="1"/>
          </p:nvPr>
        </p:nvSpPr>
        <p:spPr/>
        <p:txBody>
          <a:bodyPr>
            <a:normAutofit fontScale="92500"/>
          </a:bodyPr>
          <a:lstStyle/>
          <a:p>
            <a:r>
              <a:rPr lang="en-US" dirty="0" smtClean="0"/>
              <a:t>Package of the outputs from a project</a:t>
            </a:r>
          </a:p>
          <a:p>
            <a:pPr lvl="1"/>
            <a:r>
              <a:rPr lang="en-US" dirty="0" smtClean="0"/>
              <a:t>Includes data and views of data</a:t>
            </a:r>
          </a:p>
          <a:p>
            <a:r>
              <a:rPr lang="en-US" dirty="0" smtClean="0"/>
              <a:t>Largely offline</a:t>
            </a:r>
          </a:p>
          <a:p>
            <a:pPr lvl="1"/>
            <a:r>
              <a:rPr lang="en-US" dirty="0" smtClean="0"/>
              <a:t>At this time we still require a connection for background maps but plan to eliminate that</a:t>
            </a:r>
          </a:p>
          <a:p>
            <a:r>
              <a:rPr lang="en-US" dirty="0" smtClean="0"/>
              <a:t>Provide data in standard formats</a:t>
            </a:r>
          </a:p>
          <a:p>
            <a:pPr lvl="1"/>
            <a:r>
              <a:rPr lang="en-US" dirty="0" smtClean="0"/>
              <a:t>So additional inspection / analyses can be done with other software</a:t>
            </a:r>
          </a:p>
          <a:p>
            <a:r>
              <a:rPr lang="en-US" dirty="0" smtClean="0"/>
              <a:t>Light (but improving) metadata available indicating what each output is and how it </a:t>
            </a:r>
            <a:r>
              <a:rPr lang="en-US" smtClean="0"/>
              <a:t>was created</a:t>
            </a:r>
            <a:endParaRPr lang="en-US" dirty="0"/>
          </a:p>
        </p:txBody>
      </p:sp>
    </p:spTree>
    <p:extLst>
      <p:ext uri="{BB962C8B-B14F-4D97-AF65-F5344CB8AC3E}">
        <p14:creationId xmlns:p14="http://schemas.microsoft.com/office/powerpoint/2010/main" val="2894959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906" y="0"/>
            <a:ext cx="10058400" cy="6697014"/>
          </a:xfrm>
          <a:prstGeom prst="rect">
            <a:avLst/>
          </a:prstGeom>
        </p:spPr>
      </p:pic>
    </p:spTree>
    <p:extLst>
      <p:ext uri="{BB962C8B-B14F-4D97-AF65-F5344CB8AC3E}">
        <p14:creationId xmlns:p14="http://schemas.microsoft.com/office/powerpoint/2010/main" val="3603534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906" y="0"/>
            <a:ext cx="10058400" cy="6697014"/>
          </a:xfrm>
          <a:prstGeom prst="rect">
            <a:avLst/>
          </a:prstGeom>
        </p:spPr>
      </p:pic>
    </p:spTree>
    <p:extLst>
      <p:ext uri="{BB962C8B-B14F-4D97-AF65-F5344CB8AC3E}">
        <p14:creationId xmlns:p14="http://schemas.microsoft.com/office/powerpoint/2010/main" val="3218479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lmpy</a:t>
            </a:r>
            <a:endParaRPr lang="en-US" dirty="0"/>
          </a:p>
        </p:txBody>
      </p:sp>
      <p:sp>
        <p:nvSpPr>
          <p:cNvPr id="3" name="Content Placeholder 2"/>
          <p:cNvSpPr>
            <a:spLocks noGrp="1"/>
          </p:cNvSpPr>
          <p:nvPr>
            <p:ph idx="1"/>
          </p:nvPr>
        </p:nvSpPr>
        <p:spPr/>
        <p:txBody>
          <a:bodyPr/>
          <a:lstStyle/>
          <a:p>
            <a:r>
              <a:rPr lang="en-US" dirty="0" smtClean="0">
                <a:hlinkClick r:id="rId2"/>
              </a:rPr>
              <a:t>http://github.com/lifemapper/lmpy</a:t>
            </a:r>
            <a:endParaRPr lang="en-US" dirty="0" smtClean="0"/>
          </a:p>
          <a:p>
            <a:r>
              <a:rPr lang="en-US" dirty="0" smtClean="0"/>
              <a:t>Python </a:t>
            </a:r>
            <a:r>
              <a:rPr lang="en-US" dirty="0" smtClean="0"/>
              <a:t>Library</a:t>
            </a:r>
            <a:endParaRPr lang="en-US" dirty="0" smtClean="0"/>
          </a:p>
          <a:p>
            <a:r>
              <a:rPr lang="en-US" dirty="0" smtClean="0"/>
              <a:t>Methods and tools we use for data cleaning and computations</a:t>
            </a:r>
          </a:p>
          <a:p>
            <a:r>
              <a:rPr lang="en-US" dirty="0" smtClean="0"/>
              <a:t>Resource usage and / or speed optimized</a:t>
            </a:r>
          </a:p>
          <a:p>
            <a:r>
              <a:rPr lang="en-US" dirty="0"/>
              <a:t>T</a:t>
            </a:r>
            <a:r>
              <a:rPr lang="en-US" dirty="0" smtClean="0"/>
              <a:t>ools for simplifying common workflows we feel can be useful for the larger community</a:t>
            </a:r>
          </a:p>
          <a:p>
            <a:r>
              <a:rPr lang="en-US" dirty="0" smtClean="0"/>
              <a:t>The same tools we use in our installations</a:t>
            </a:r>
          </a:p>
        </p:txBody>
      </p:sp>
    </p:spTree>
    <p:extLst>
      <p:ext uri="{BB962C8B-B14F-4D97-AF65-F5344CB8AC3E}">
        <p14:creationId xmlns:p14="http://schemas.microsoft.com/office/powerpoint/2010/main" val="1574257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3472813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
        <p:nvSpPr>
          <p:cNvPr id="3" name="Oval 2"/>
          <p:cNvSpPr/>
          <p:nvPr/>
        </p:nvSpPr>
        <p:spPr>
          <a:xfrm>
            <a:off x="0" y="2161309"/>
            <a:ext cx="3546764" cy="3066472"/>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13944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601"/>
            <a:ext cx="12130502" cy="6551582"/>
          </a:xfrm>
          <a:prstGeom prst="rect">
            <a:avLst/>
          </a:prstGeom>
        </p:spPr>
      </p:pic>
    </p:spTree>
    <p:extLst>
      <p:ext uri="{BB962C8B-B14F-4D97-AF65-F5344CB8AC3E}">
        <p14:creationId xmlns:p14="http://schemas.microsoft.com/office/powerpoint/2010/main" val="3901391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601"/>
            <a:ext cx="12146626" cy="6560290"/>
          </a:xfrm>
          <a:prstGeom prst="rect">
            <a:avLst/>
          </a:prstGeom>
        </p:spPr>
      </p:pic>
    </p:spTree>
    <p:extLst>
      <p:ext uri="{BB962C8B-B14F-4D97-AF65-F5344CB8AC3E}">
        <p14:creationId xmlns:p14="http://schemas.microsoft.com/office/powerpoint/2010/main" val="3552618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6601"/>
            <a:ext cx="12114377" cy="6542873"/>
          </a:xfrm>
          <a:prstGeom prst="rect">
            <a:avLst/>
          </a:prstGeom>
        </p:spPr>
      </p:pic>
    </p:spTree>
    <p:extLst>
      <p:ext uri="{BB962C8B-B14F-4D97-AF65-F5344CB8AC3E}">
        <p14:creationId xmlns:p14="http://schemas.microsoft.com/office/powerpoint/2010/main" val="4022820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9655"/>
            <a:ext cx="12043041" cy="6504345"/>
          </a:xfrm>
          <a:prstGeom prst="rect">
            <a:avLst/>
          </a:prstGeom>
        </p:spPr>
      </p:pic>
    </p:spTree>
    <p:extLst>
      <p:ext uri="{BB962C8B-B14F-4D97-AF65-F5344CB8AC3E}">
        <p14:creationId xmlns:p14="http://schemas.microsoft.com/office/powerpoint/2010/main" val="2669561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07845" cy="6539345"/>
          </a:xfrm>
          <a:prstGeom prst="rect">
            <a:avLst/>
          </a:prstGeom>
        </p:spPr>
      </p:pic>
    </p:spTree>
    <p:extLst>
      <p:ext uri="{BB962C8B-B14F-4D97-AF65-F5344CB8AC3E}">
        <p14:creationId xmlns:p14="http://schemas.microsoft.com/office/powerpoint/2010/main" val="1231079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655"/>
            <a:ext cx="12094346" cy="6532054"/>
          </a:xfrm>
          <a:prstGeom prst="rect">
            <a:avLst/>
          </a:prstGeom>
        </p:spPr>
      </p:pic>
      <p:sp>
        <p:nvSpPr>
          <p:cNvPr id="3" name="Oval 2"/>
          <p:cNvSpPr/>
          <p:nvPr/>
        </p:nvSpPr>
        <p:spPr>
          <a:xfrm>
            <a:off x="11055927" y="3703782"/>
            <a:ext cx="914400" cy="692727"/>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3292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1785041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04" y="0"/>
            <a:ext cx="8303592" cy="6858000"/>
          </a:xfrm>
          <a:prstGeom prst="rect">
            <a:avLst/>
          </a:prstGeom>
        </p:spPr>
      </p:pic>
    </p:spTree>
    <p:extLst>
      <p:ext uri="{BB962C8B-B14F-4D97-AF65-F5344CB8AC3E}">
        <p14:creationId xmlns:p14="http://schemas.microsoft.com/office/powerpoint/2010/main" val="184051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Lmpy</a:t>
            </a:r>
            <a:r>
              <a:rPr lang="en-US" dirty="0" smtClean="0"/>
              <a:t> features</a:t>
            </a:r>
            <a:endParaRPr lang="en-US" dirty="0"/>
          </a:p>
        </p:txBody>
      </p:sp>
      <p:sp>
        <p:nvSpPr>
          <p:cNvPr id="3" name="Content Placeholder 2"/>
          <p:cNvSpPr>
            <a:spLocks noGrp="1"/>
          </p:cNvSpPr>
          <p:nvPr>
            <p:ph idx="1"/>
          </p:nvPr>
        </p:nvSpPr>
        <p:spPr>
          <a:xfrm>
            <a:off x="913775" y="2367093"/>
            <a:ext cx="6134725" cy="3890832"/>
          </a:xfrm>
        </p:spPr>
        <p:txBody>
          <a:bodyPr>
            <a:normAutofit fontScale="92500" lnSpcReduction="20000"/>
          </a:bodyPr>
          <a:lstStyle/>
          <a:p>
            <a:r>
              <a:rPr lang="en-US" dirty="0" smtClean="0"/>
              <a:t>Process multiple data files in multiple formats</a:t>
            </a:r>
          </a:p>
          <a:p>
            <a:pPr lvl="1"/>
            <a:r>
              <a:rPr lang="en-US" dirty="0" smtClean="0"/>
              <a:t>Text-delimited values (CSV or TSV)</a:t>
            </a:r>
          </a:p>
          <a:p>
            <a:pPr lvl="1"/>
            <a:r>
              <a:rPr lang="en-US" dirty="0" smtClean="0"/>
              <a:t>JSON</a:t>
            </a:r>
          </a:p>
          <a:p>
            <a:pPr lvl="1"/>
            <a:r>
              <a:rPr lang="en-US" dirty="0" smtClean="0"/>
              <a:t>Darwin Core Archives</a:t>
            </a:r>
          </a:p>
          <a:p>
            <a:pPr lvl="1"/>
            <a:r>
              <a:rPr lang="en-US" dirty="0" smtClean="0"/>
              <a:t>Extendible</a:t>
            </a:r>
          </a:p>
          <a:p>
            <a:r>
              <a:rPr lang="en-US" dirty="0" smtClean="0"/>
              <a:t>Matrix and Tree tools</a:t>
            </a:r>
          </a:p>
          <a:p>
            <a:r>
              <a:rPr lang="en-US" dirty="0" smtClean="0"/>
              <a:t>Sorting and grouping points</a:t>
            </a:r>
          </a:p>
          <a:p>
            <a:r>
              <a:rPr lang="en-US" dirty="0" smtClean="0"/>
              <a:t>Multi-species statistics</a:t>
            </a:r>
          </a:p>
          <a:p>
            <a:r>
              <a:rPr lang="en-US" dirty="0" smtClean="0"/>
              <a:t>PAM randomization and null model computations</a:t>
            </a:r>
            <a:endParaRPr lang="en-US" dirty="0"/>
          </a:p>
        </p:txBody>
      </p:sp>
      <p:sp>
        <p:nvSpPr>
          <p:cNvPr id="5" name="Rectangle 4"/>
          <p:cNvSpPr/>
          <p:nvPr/>
        </p:nvSpPr>
        <p:spPr>
          <a:xfrm>
            <a:off x="9974217" y="1262021"/>
            <a:ext cx="172034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 …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TextBox 5"/>
          <p:cNvSpPr txBox="1"/>
          <p:nvPr/>
        </p:nvSpPr>
        <p:spPr>
          <a:xfrm>
            <a:off x="7661765" y="1690729"/>
            <a:ext cx="1672735" cy="1200329"/>
          </a:xfrm>
          <a:prstGeom prst="rect">
            <a:avLst/>
          </a:prstGeom>
          <a:solidFill>
            <a:schemeClr val="bg1"/>
          </a:solidFill>
          <a:ln>
            <a:solidFill>
              <a:schemeClr val="tx1"/>
            </a:solidFill>
          </a:ln>
        </p:spPr>
        <p:txBody>
          <a:bodyPr wrap="square" rtlCol="0">
            <a:spAutoFit/>
          </a:bodyPr>
          <a:lstStyle/>
          <a:p>
            <a:r>
              <a:rPr lang="en-US" dirty="0" err="1" smtClean="0"/>
              <a:t>Species,X,Y</a:t>
            </a:r>
            <a:endParaRPr lang="en-US" dirty="0" smtClean="0"/>
          </a:p>
          <a:p>
            <a:r>
              <a:rPr lang="en-US" dirty="0" smtClean="0"/>
              <a:t>Species A,12,45</a:t>
            </a:r>
          </a:p>
          <a:p>
            <a:r>
              <a:rPr lang="en-US" dirty="0" smtClean="0"/>
              <a:t>Species A,17,44</a:t>
            </a:r>
          </a:p>
          <a:p>
            <a:r>
              <a:rPr lang="en-US" dirty="0" smtClean="0"/>
              <a:t>…</a:t>
            </a:r>
            <a:endParaRPr lang="en-US" dirty="0"/>
          </a:p>
        </p:txBody>
      </p:sp>
      <p:pic>
        <p:nvPicPr>
          <p:cNvPr id="7" name="Picture 6"/>
          <p:cNvPicPr>
            <a:picLocks noChangeAspect="1"/>
          </p:cNvPicPr>
          <p:nvPr/>
        </p:nvPicPr>
        <p:blipFill>
          <a:blip r:embed="rId2"/>
          <a:stretch>
            <a:fillRect/>
          </a:stretch>
        </p:blipFill>
        <p:spPr>
          <a:xfrm>
            <a:off x="10141931" y="4950999"/>
            <a:ext cx="1819275" cy="1743075"/>
          </a:xfrm>
          <a:prstGeom prst="rect">
            <a:avLst/>
          </a:prstGeom>
          <a:ln>
            <a:solidFill>
              <a:schemeClr val="tx1"/>
            </a:solidFill>
          </a:ln>
        </p:spPr>
      </p:pic>
      <p:pic>
        <p:nvPicPr>
          <p:cNvPr id="8" name="Picture 7" descr="tre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6299" y="4571365"/>
            <a:ext cx="2437833" cy="2122709"/>
          </a:xfrm>
          <a:prstGeom prst="rect">
            <a:avLst/>
          </a:prstGeom>
          <a:ln>
            <a:solidFill>
              <a:schemeClr val="tx1"/>
            </a:solidFill>
          </a:ln>
        </p:spPr>
      </p:pic>
      <p:pic>
        <p:nvPicPr>
          <p:cNvPr id="9" name="Picture 2" descr="http://192.168.1.38/species_page/graphs/Annual%20Mean%20Temperature_vs_Annual%20Precipitation_scat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215" y="2701994"/>
            <a:ext cx="3181350" cy="23860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100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04" y="0"/>
            <a:ext cx="8303592" cy="6858000"/>
          </a:xfrm>
          <a:prstGeom prst="rect">
            <a:avLst/>
          </a:prstGeom>
        </p:spPr>
      </p:pic>
    </p:spTree>
    <p:extLst>
      <p:ext uri="{BB962C8B-B14F-4D97-AF65-F5344CB8AC3E}">
        <p14:creationId xmlns:p14="http://schemas.microsoft.com/office/powerpoint/2010/main" val="3291269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3071616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04" y="0"/>
            <a:ext cx="8303592" cy="6858000"/>
          </a:xfrm>
          <a:prstGeom prst="rect">
            <a:avLst/>
          </a:prstGeom>
        </p:spPr>
      </p:pic>
    </p:spTree>
    <p:extLst>
      <p:ext uri="{BB962C8B-B14F-4D97-AF65-F5344CB8AC3E}">
        <p14:creationId xmlns:p14="http://schemas.microsoft.com/office/powerpoint/2010/main" val="1993551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289763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04" y="0"/>
            <a:ext cx="8303592" cy="6858000"/>
          </a:xfrm>
          <a:prstGeom prst="rect">
            <a:avLst/>
          </a:prstGeom>
        </p:spPr>
      </p:pic>
    </p:spTree>
    <p:extLst>
      <p:ext uri="{BB962C8B-B14F-4D97-AF65-F5344CB8AC3E}">
        <p14:creationId xmlns:p14="http://schemas.microsoft.com/office/powerpoint/2010/main" val="3158944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04" y="17418"/>
            <a:ext cx="8303592" cy="6858000"/>
          </a:xfrm>
          <a:prstGeom prst="rect">
            <a:avLst/>
          </a:prstGeom>
        </p:spPr>
      </p:pic>
    </p:spTree>
    <p:extLst>
      <p:ext uri="{BB962C8B-B14F-4D97-AF65-F5344CB8AC3E}">
        <p14:creationId xmlns:p14="http://schemas.microsoft.com/office/powerpoint/2010/main" val="2940436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9" y="0"/>
            <a:ext cx="11697539" cy="6858000"/>
          </a:xfrm>
          <a:prstGeom prst="rect">
            <a:avLst/>
          </a:prstGeom>
        </p:spPr>
      </p:pic>
    </p:spTree>
    <p:extLst>
      <p:ext uri="{BB962C8B-B14F-4D97-AF65-F5344CB8AC3E}">
        <p14:creationId xmlns:p14="http://schemas.microsoft.com/office/powerpoint/2010/main" val="2863821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04" y="0"/>
            <a:ext cx="8303592" cy="6858000"/>
          </a:xfrm>
          <a:prstGeom prst="rect">
            <a:avLst/>
          </a:prstGeom>
        </p:spPr>
      </p:pic>
    </p:spTree>
    <p:extLst>
      <p:ext uri="{BB962C8B-B14F-4D97-AF65-F5344CB8AC3E}">
        <p14:creationId xmlns:p14="http://schemas.microsoft.com/office/powerpoint/2010/main" val="11742002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BiotaPhy</a:t>
            </a:r>
            <a:r>
              <a:rPr lang="en-US" dirty="0" smtClean="0"/>
              <a:t> Analyses Repository</a:t>
            </a:r>
            <a:endParaRPr lang="en-US" dirty="0"/>
          </a:p>
        </p:txBody>
      </p:sp>
      <p:sp>
        <p:nvSpPr>
          <p:cNvPr id="3" name="Content Placeholder 2"/>
          <p:cNvSpPr>
            <a:spLocks noGrp="1"/>
          </p:cNvSpPr>
          <p:nvPr>
            <p:ph idx="1"/>
          </p:nvPr>
        </p:nvSpPr>
        <p:spPr/>
        <p:txBody>
          <a:bodyPr/>
          <a:lstStyle/>
          <a:p>
            <a:r>
              <a:rPr lang="en-US" dirty="0" smtClean="0"/>
              <a:t>Open source and on GitHub</a:t>
            </a:r>
          </a:p>
          <a:p>
            <a:r>
              <a:rPr lang="en-US" dirty="0" smtClean="0">
                <a:hlinkClick r:id="rId3"/>
              </a:rPr>
              <a:t>https://</a:t>
            </a:r>
            <a:r>
              <a:rPr lang="en-US" dirty="0" smtClean="0">
                <a:hlinkClick r:id="rId3"/>
              </a:rPr>
              <a:t>github.com/biotaphy/biotaphypy</a:t>
            </a:r>
            <a:endParaRPr lang="en-US" dirty="0" smtClean="0"/>
          </a:p>
          <a:p>
            <a:r>
              <a:rPr lang="en-US" dirty="0" smtClean="0"/>
              <a:t>A </a:t>
            </a:r>
            <a:r>
              <a:rPr lang="en-US" dirty="0" smtClean="0"/>
              <a:t>place for community contributed analyses</a:t>
            </a:r>
          </a:p>
          <a:p>
            <a:r>
              <a:rPr lang="en-US" dirty="0" smtClean="0"/>
              <a:t>Provides computational power by deploying on </a:t>
            </a:r>
            <a:r>
              <a:rPr lang="en-US" dirty="0" err="1" smtClean="0"/>
              <a:t>Lifemapper</a:t>
            </a:r>
            <a:r>
              <a:rPr lang="en-US" dirty="0" smtClean="0"/>
              <a:t> cluster resources</a:t>
            </a:r>
          </a:p>
          <a:p>
            <a:r>
              <a:rPr lang="en-US" dirty="0" smtClean="0"/>
              <a:t>Builds on Lifemapper objects and </a:t>
            </a:r>
            <a:r>
              <a:rPr lang="en-US" dirty="0" smtClean="0"/>
              <a:t>architecture (</a:t>
            </a:r>
            <a:r>
              <a:rPr lang="en-US" dirty="0" err="1" smtClean="0"/>
              <a:t>lmpy</a:t>
            </a:r>
            <a:r>
              <a:rPr lang="en-US" dirty="0" smtClean="0"/>
              <a:t>)</a:t>
            </a:r>
            <a:endParaRPr lang="en-US" dirty="0" smtClean="0"/>
          </a:p>
          <a:p>
            <a:r>
              <a:rPr lang="en-US" dirty="0" smtClean="0"/>
              <a:t>Python</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0604" y="4267743"/>
            <a:ext cx="2862370" cy="2379345"/>
          </a:xfrm>
          <a:prstGeom prst="rect">
            <a:avLst/>
          </a:prstGeom>
        </p:spPr>
      </p:pic>
    </p:spTree>
    <p:extLst>
      <p:ext uri="{BB962C8B-B14F-4D97-AF65-F5344CB8AC3E}">
        <p14:creationId xmlns:p14="http://schemas.microsoft.com/office/powerpoint/2010/main" val="3956232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Coming Soon!</a:t>
            </a:r>
            <a:endParaRPr lang="en-US" dirty="0"/>
          </a:p>
        </p:txBody>
      </p:sp>
      <p:sp>
        <p:nvSpPr>
          <p:cNvPr id="3" name="Content Placeholder 2"/>
          <p:cNvSpPr>
            <a:spLocks noGrp="1"/>
          </p:cNvSpPr>
          <p:nvPr>
            <p:ph idx="1"/>
          </p:nvPr>
        </p:nvSpPr>
        <p:spPr/>
        <p:txBody>
          <a:bodyPr>
            <a:normAutofit/>
          </a:bodyPr>
          <a:lstStyle/>
          <a:p>
            <a:r>
              <a:rPr lang="en-US" dirty="0" smtClean="0"/>
              <a:t>Integration with Specify</a:t>
            </a:r>
          </a:p>
          <a:p>
            <a:pPr lvl="1"/>
            <a:r>
              <a:rPr lang="en-US" dirty="0" smtClean="0"/>
              <a:t>Enable easier access to research computation tools</a:t>
            </a:r>
          </a:p>
          <a:p>
            <a:r>
              <a:rPr lang="en-US" dirty="0" smtClean="0"/>
              <a:t>Data cleaning </a:t>
            </a:r>
            <a:r>
              <a:rPr lang="en-US" dirty="0" smtClean="0"/>
              <a:t>and acquisition services</a:t>
            </a:r>
          </a:p>
          <a:p>
            <a:pPr lvl="1"/>
            <a:r>
              <a:rPr lang="en-US" dirty="0" smtClean="0"/>
              <a:t>Easily incorporate data from aggregators</a:t>
            </a:r>
          </a:p>
          <a:p>
            <a:pPr lvl="1"/>
            <a:r>
              <a:rPr lang="en-US" dirty="0" smtClean="0"/>
              <a:t>Data filters</a:t>
            </a:r>
          </a:p>
          <a:p>
            <a:pPr lvl="1"/>
            <a:r>
              <a:rPr lang="en-US" dirty="0" smtClean="0"/>
              <a:t>Data modifiers</a:t>
            </a:r>
          </a:p>
        </p:txBody>
      </p:sp>
    </p:spTree>
    <p:extLst>
      <p:ext uri="{BB962C8B-B14F-4D97-AF65-F5344CB8AC3E}">
        <p14:creationId xmlns:p14="http://schemas.microsoft.com/office/powerpoint/2010/main" val="378774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Lmpy</a:t>
            </a:r>
            <a:r>
              <a:rPr lang="en-US" dirty="0" smtClean="0"/>
              <a:t> Data Wranglers</a:t>
            </a:r>
            <a:endParaRPr lang="en-US" dirty="0"/>
          </a:p>
        </p:txBody>
      </p:sp>
      <p:sp>
        <p:nvSpPr>
          <p:cNvPr id="5" name="Content Placeholder 4"/>
          <p:cNvSpPr>
            <a:spLocks noGrp="1"/>
          </p:cNvSpPr>
          <p:nvPr>
            <p:ph sz="quarter" idx="13"/>
          </p:nvPr>
        </p:nvSpPr>
        <p:spPr/>
        <p:txBody>
          <a:bodyPr/>
          <a:lstStyle/>
          <a:p>
            <a:r>
              <a:rPr lang="en-US" dirty="0"/>
              <a:t>Filters</a:t>
            </a:r>
          </a:p>
          <a:p>
            <a:pPr lvl="1"/>
            <a:r>
              <a:rPr lang="en-US" dirty="0"/>
              <a:t>Decimal precision</a:t>
            </a:r>
          </a:p>
          <a:p>
            <a:pPr lvl="1"/>
            <a:r>
              <a:rPr lang="en-US" dirty="0"/>
              <a:t>Intersecting / disjoint geometries</a:t>
            </a:r>
          </a:p>
          <a:p>
            <a:pPr lvl="1"/>
            <a:r>
              <a:rPr lang="en-US" dirty="0"/>
              <a:t>Minimum number of points</a:t>
            </a:r>
          </a:p>
          <a:p>
            <a:pPr lvl="1"/>
            <a:r>
              <a:rPr lang="en-US" dirty="0"/>
              <a:t>Bounding box</a:t>
            </a:r>
          </a:p>
          <a:p>
            <a:pPr lvl="1"/>
            <a:r>
              <a:rPr lang="en-US" dirty="0"/>
              <a:t>Provider flags</a:t>
            </a:r>
          </a:p>
          <a:p>
            <a:pPr lvl="1"/>
            <a:r>
              <a:rPr lang="en-US" dirty="0"/>
              <a:t>Attribute filters</a:t>
            </a:r>
            <a:endParaRPr lang="en-US" dirty="0"/>
          </a:p>
        </p:txBody>
      </p:sp>
      <p:sp>
        <p:nvSpPr>
          <p:cNvPr id="6" name="Content Placeholder 5"/>
          <p:cNvSpPr>
            <a:spLocks noGrp="1"/>
          </p:cNvSpPr>
          <p:nvPr>
            <p:ph sz="quarter" idx="14"/>
          </p:nvPr>
        </p:nvSpPr>
        <p:spPr/>
        <p:txBody>
          <a:bodyPr/>
          <a:lstStyle/>
          <a:p>
            <a:r>
              <a:rPr lang="en-US" dirty="0"/>
              <a:t>Modifiers</a:t>
            </a:r>
          </a:p>
          <a:p>
            <a:pPr lvl="1"/>
            <a:r>
              <a:rPr lang="en-US" dirty="0"/>
              <a:t>Accepted taxon name</a:t>
            </a:r>
          </a:p>
          <a:p>
            <a:pPr lvl="1"/>
            <a:r>
              <a:rPr lang="en-US" dirty="0"/>
              <a:t>Common formatting</a:t>
            </a:r>
          </a:p>
          <a:p>
            <a:pPr lvl="1"/>
            <a:r>
              <a:rPr lang="en-US" dirty="0"/>
              <a:t>Coordinate </a:t>
            </a:r>
            <a:r>
              <a:rPr lang="en-US" dirty="0" smtClean="0"/>
              <a:t>re-projection</a:t>
            </a:r>
            <a:endParaRPr lang="en-US" dirty="0"/>
          </a:p>
          <a:p>
            <a:pPr lvl="1"/>
            <a:r>
              <a:rPr lang="en-US" dirty="0"/>
              <a:t>Combine / manipulate fields</a:t>
            </a:r>
          </a:p>
        </p:txBody>
      </p:sp>
    </p:spTree>
    <p:extLst>
      <p:ext uri="{BB962C8B-B14F-4D97-AF65-F5344CB8AC3E}">
        <p14:creationId xmlns:p14="http://schemas.microsoft.com/office/powerpoint/2010/main" val="2514041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t>
            </a:r>
            <a:r>
              <a:rPr lang="en-US" dirty="0" smtClean="0"/>
              <a:t>Points Revisited</a:t>
            </a:r>
            <a:endParaRPr lang="en-US" dirty="0"/>
          </a:p>
        </p:txBody>
      </p:sp>
      <p:sp>
        <p:nvSpPr>
          <p:cNvPr id="3" name="Content Placeholder 2"/>
          <p:cNvSpPr>
            <a:spLocks noGrp="1"/>
          </p:cNvSpPr>
          <p:nvPr>
            <p:ph idx="1"/>
          </p:nvPr>
        </p:nvSpPr>
        <p:spPr/>
        <p:txBody>
          <a:bodyPr/>
          <a:lstStyle/>
          <a:p>
            <a:r>
              <a:rPr lang="en-US" dirty="0" smtClean="0"/>
              <a:t>Easy to use, flexible tools for data cleaning</a:t>
            </a:r>
          </a:p>
          <a:p>
            <a:r>
              <a:rPr lang="en-US" dirty="0"/>
              <a:t>How </a:t>
            </a:r>
            <a:r>
              <a:rPr lang="en-US" dirty="0" err="1"/>
              <a:t>Biotaphy</a:t>
            </a:r>
            <a:r>
              <a:rPr lang="en-US" dirty="0"/>
              <a:t> facilitates scaling</a:t>
            </a:r>
          </a:p>
          <a:p>
            <a:r>
              <a:rPr lang="en-US" dirty="0" smtClean="0"/>
              <a:t>What </a:t>
            </a:r>
            <a:r>
              <a:rPr lang="en-US" dirty="0" smtClean="0"/>
              <a:t>you can do with cleaned data</a:t>
            </a:r>
          </a:p>
          <a:p>
            <a:r>
              <a:rPr lang="en-US" dirty="0" smtClean="0"/>
              <a:t>Outputs </a:t>
            </a:r>
            <a:r>
              <a:rPr lang="en-US" dirty="0" smtClean="0"/>
              <a:t>of computations</a:t>
            </a:r>
          </a:p>
          <a:p>
            <a:r>
              <a:rPr lang="en-US" dirty="0" smtClean="0"/>
              <a:t>Community additions</a:t>
            </a:r>
          </a:p>
          <a:p>
            <a:r>
              <a:rPr lang="en-US" dirty="0" smtClean="0"/>
              <a:t>What’s next</a:t>
            </a:r>
            <a:endParaRPr lang="en-US" dirty="0"/>
          </a:p>
        </p:txBody>
      </p:sp>
    </p:spTree>
    <p:extLst>
      <p:ext uri="{BB962C8B-B14F-4D97-AF65-F5344CB8AC3E}">
        <p14:creationId xmlns:p14="http://schemas.microsoft.com/office/powerpoint/2010/main" val="201741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3418" y="730371"/>
            <a:ext cx="7772400" cy="1143000"/>
          </a:xfrm>
        </p:spPr>
        <p:txBody>
          <a:bodyPr/>
          <a:lstStyle/>
          <a:p>
            <a:r>
              <a:rPr lang="en-US" sz="2800" dirty="0">
                <a:latin typeface="Calibri" panose="020F0502020204030204" pitchFamily="34" charset="0"/>
                <a:cs typeface="Calibri" panose="020F0502020204030204" pitchFamily="34" charset="0"/>
              </a:rPr>
              <a:t>Lifemapper </a:t>
            </a:r>
            <a:r>
              <a:rPr lang="en-US" sz="2800" dirty="0" err="1" smtClean="0">
                <a:latin typeface="Calibri" panose="020F0502020204030204" pitchFamily="34" charset="0"/>
                <a:cs typeface="Calibri" panose="020F0502020204030204" pitchFamily="34" charset="0"/>
              </a:rPr>
              <a:t>Biotaphy</a:t>
            </a:r>
            <a:r>
              <a:rPr lang="en-US" sz="2800" dirty="0" smtClean="0">
                <a:latin typeface="Calibri" panose="020F0502020204030204" pitchFamily="34" charset="0"/>
                <a:cs typeface="Calibri" panose="020F0502020204030204" pitchFamily="34" charset="0"/>
              </a:rPr>
              <a:t> work funded </a:t>
            </a:r>
            <a:r>
              <a:rPr lang="en-US" sz="2800" dirty="0">
                <a:latin typeface="Calibri" panose="020F0502020204030204" pitchFamily="34" charset="0"/>
                <a:cs typeface="Calibri" panose="020F0502020204030204" pitchFamily="34" charset="0"/>
              </a:rPr>
              <a:t>by:</a:t>
            </a:r>
          </a:p>
        </p:txBody>
      </p:sp>
      <p:sp>
        <p:nvSpPr>
          <p:cNvPr id="3" name="Content Placeholder 2"/>
          <p:cNvSpPr>
            <a:spLocks noGrp="1"/>
          </p:cNvSpPr>
          <p:nvPr>
            <p:ph idx="1"/>
          </p:nvPr>
        </p:nvSpPr>
        <p:spPr>
          <a:xfrm>
            <a:off x="3858986" y="1787411"/>
            <a:ext cx="4548533" cy="2992995"/>
          </a:xfrm>
        </p:spPr>
        <p:txBody>
          <a:bodyPr>
            <a:normAutofit lnSpcReduction="10000"/>
          </a:bodyPr>
          <a:lstStyle/>
          <a:p>
            <a:pPr marL="0" indent="0" algn="ctr">
              <a:buNone/>
            </a:pPr>
            <a:r>
              <a:rPr lang="en-US" sz="3825" b="1" dirty="0"/>
              <a:t>US NSF</a:t>
            </a:r>
          </a:p>
          <a:p>
            <a:pPr marL="0" indent="0" algn="ctr">
              <a:buNone/>
            </a:pPr>
            <a:r>
              <a:rPr lang="en-US" dirty="0" smtClean="0"/>
              <a:t>NSF / BIO / DBI - 1930005</a:t>
            </a:r>
          </a:p>
          <a:p>
            <a:pPr marL="0" indent="0" algn="ctr">
              <a:buNone/>
            </a:pPr>
            <a:endParaRPr lang="en-US" dirty="0"/>
          </a:p>
          <a:p>
            <a:pPr marL="0" indent="0" algn="ctr">
              <a:buNone/>
            </a:pPr>
            <a:r>
              <a:rPr lang="en-US" sz="3450" b="1" dirty="0"/>
              <a:t>USGS</a:t>
            </a:r>
          </a:p>
          <a:p>
            <a:pPr marL="0" indent="0" algn="ctr">
              <a:buNone/>
            </a:pPr>
            <a:r>
              <a:rPr lang="en-US" dirty="0"/>
              <a:t>BIP-G14AC00285</a:t>
            </a:r>
          </a:p>
        </p:txBody>
      </p:sp>
      <p:pic>
        <p:nvPicPr>
          <p:cNvPr id="9" name="Picture 8" descr="lm-logo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1850" y="4892880"/>
            <a:ext cx="5622658" cy="96324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7518" y="4292133"/>
            <a:ext cx="611300" cy="6113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035" y="4292135"/>
            <a:ext cx="1289957" cy="47874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9519" y="2363289"/>
            <a:ext cx="984662" cy="984662"/>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5530" y="2363288"/>
            <a:ext cx="998978" cy="1011689"/>
          </a:xfrm>
          <a:prstGeom prst="rect">
            <a:avLst/>
          </a:prstGeom>
        </p:spPr>
      </p:pic>
    </p:spTree>
    <p:extLst>
      <p:ext uri="{BB962C8B-B14F-4D97-AF65-F5344CB8AC3E}">
        <p14:creationId xmlns:p14="http://schemas.microsoft.com/office/powerpoint/2010/main" val="2116256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Questions?</a:t>
            </a:r>
          </a:p>
          <a:p>
            <a:r>
              <a:rPr lang="en-US" dirty="0" smtClean="0"/>
              <a:t>Want to try it out?</a:t>
            </a:r>
          </a:p>
          <a:p>
            <a:pPr lvl="1"/>
            <a:r>
              <a:rPr lang="en-US" dirty="0" smtClean="0">
                <a:hlinkClick r:id="rId2"/>
              </a:rPr>
              <a:t>https://lifemapper.github.io/lmpy/</a:t>
            </a:r>
            <a:endParaRPr lang="en-US" dirty="0" smtClean="0"/>
          </a:p>
          <a:p>
            <a:pPr lvl="1"/>
            <a:r>
              <a:rPr lang="en-US" dirty="0" smtClean="0">
                <a:hlinkClick r:id="rId3"/>
              </a:rPr>
              <a:t>http://client.lifemapper.org/biotaphy/</a:t>
            </a:r>
            <a:endParaRPr lang="en-US" dirty="0"/>
          </a:p>
          <a:p>
            <a:endParaRPr lang="en-US" dirty="0" smtClean="0"/>
          </a:p>
          <a:p>
            <a:r>
              <a:rPr lang="en-US" dirty="0" smtClean="0"/>
              <a:t>Email me: cjgrady@ku.edu</a:t>
            </a:r>
            <a:endParaRPr lang="en-US" dirty="0"/>
          </a:p>
        </p:txBody>
      </p:sp>
    </p:spTree>
    <p:extLst>
      <p:ext uri="{BB962C8B-B14F-4D97-AF65-F5344CB8AC3E}">
        <p14:creationId xmlns:p14="http://schemas.microsoft.com/office/powerpoint/2010/main" val="100563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Squirrels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Data from multiple sources</a:t>
            </a:r>
          </a:p>
          <a:p>
            <a:pPr lvl="1"/>
            <a:r>
              <a:rPr lang="en-US" dirty="0" smtClean="0"/>
              <a:t>Darwin Core Archive from GBIF</a:t>
            </a:r>
          </a:p>
          <a:p>
            <a:pPr lvl="1"/>
            <a:r>
              <a:rPr lang="en-US" dirty="0" smtClean="0"/>
              <a:t>Multiple JSON files from </a:t>
            </a:r>
            <a:r>
              <a:rPr lang="en-US" dirty="0" err="1" smtClean="0"/>
              <a:t>iDigBio</a:t>
            </a:r>
            <a:r>
              <a:rPr lang="en-US" dirty="0" smtClean="0"/>
              <a:t> API</a:t>
            </a:r>
          </a:p>
          <a:p>
            <a:pPr lvl="1"/>
            <a:r>
              <a:rPr lang="en-US" dirty="0" smtClean="0"/>
              <a:t>CSV file from KU Mammals Specify collection export</a:t>
            </a:r>
            <a:endParaRPr lang="en-US" dirty="0"/>
          </a:p>
          <a:p>
            <a:r>
              <a:rPr lang="en-US" dirty="0" smtClean="0"/>
              <a:t>Data wranglers</a:t>
            </a:r>
          </a:p>
          <a:p>
            <a:pPr lvl="1"/>
            <a:r>
              <a:rPr lang="en-US" dirty="0" smtClean="0"/>
              <a:t>Use provider flags to filter records</a:t>
            </a:r>
          </a:p>
          <a:p>
            <a:pPr lvl="1"/>
            <a:r>
              <a:rPr lang="en-US" dirty="0" smtClean="0"/>
              <a:t>Ensure that we have the (GBIF) accepted taxon name</a:t>
            </a:r>
          </a:p>
          <a:p>
            <a:pPr lvl="1"/>
            <a:r>
              <a:rPr lang="en-US" dirty="0" smtClean="0"/>
              <a:t>Convert to a common format</a:t>
            </a:r>
          </a:p>
          <a:p>
            <a:pPr lvl="1"/>
            <a:r>
              <a:rPr lang="en-US" dirty="0" smtClean="0"/>
              <a:t>Filter records with low coordinate precision</a:t>
            </a:r>
          </a:p>
          <a:p>
            <a:pPr lvl="1"/>
            <a:r>
              <a:rPr lang="en-US" dirty="0" smtClean="0"/>
              <a:t>Remove duplicate localities for each species</a:t>
            </a:r>
          </a:p>
          <a:p>
            <a:pPr lvl="1"/>
            <a:r>
              <a:rPr lang="en-US" dirty="0" smtClean="0"/>
              <a:t>Only keep species with at least 12 records</a:t>
            </a:r>
          </a:p>
        </p:txBody>
      </p:sp>
    </p:spTree>
    <p:extLst>
      <p:ext uri="{BB962C8B-B14F-4D97-AF65-F5344CB8AC3E}">
        <p14:creationId xmlns:p14="http://schemas.microsoft.com/office/powerpoint/2010/main" val="62767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Only Code Slide</a:t>
            </a:r>
            <a:endParaRPr lang="en-US" dirty="0"/>
          </a:p>
        </p:txBody>
      </p:sp>
      <p:pic>
        <p:nvPicPr>
          <p:cNvPr id="3" name="Picture 2"/>
          <p:cNvPicPr>
            <a:picLocks noChangeAspect="1"/>
          </p:cNvPicPr>
          <p:nvPr/>
        </p:nvPicPr>
        <p:blipFill>
          <a:blip r:embed="rId2"/>
          <a:stretch>
            <a:fillRect/>
          </a:stretch>
        </p:blipFill>
        <p:spPr>
          <a:xfrm>
            <a:off x="913775" y="1857375"/>
            <a:ext cx="3529013" cy="4521304"/>
          </a:xfrm>
          <a:prstGeom prst="rect">
            <a:avLst/>
          </a:prstGeom>
        </p:spPr>
      </p:pic>
      <p:pic>
        <p:nvPicPr>
          <p:cNvPr id="5" name="Picture 4"/>
          <p:cNvPicPr>
            <a:picLocks noChangeAspect="1"/>
          </p:cNvPicPr>
          <p:nvPr/>
        </p:nvPicPr>
        <p:blipFill>
          <a:blip r:embed="rId3"/>
          <a:stretch>
            <a:fillRect/>
          </a:stretch>
        </p:blipFill>
        <p:spPr>
          <a:xfrm>
            <a:off x="4762500" y="1990725"/>
            <a:ext cx="6838950" cy="3943350"/>
          </a:xfrm>
          <a:prstGeom prst="rect">
            <a:avLst/>
          </a:prstGeom>
        </p:spPr>
      </p:pic>
      <p:cxnSp>
        <p:nvCxnSpPr>
          <p:cNvPr id="7" name="Straight Connector 6"/>
          <p:cNvCxnSpPr/>
          <p:nvPr/>
        </p:nvCxnSpPr>
        <p:spPr>
          <a:xfrm>
            <a:off x="913775" y="1009650"/>
            <a:ext cx="10773400" cy="5467350"/>
          </a:xfrm>
          <a:prstGeom prst="line">
            <a:avLst/>
          </a:prstGeom>
          <a:ln w="76200">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8" name="Straight Connector 7"/>
          <p:cNvCxnSpPr/>
          <p:nvPr/>
        </p:nvCxnSpPr>
        <p:spPr>
          <a:xfrm flipV="1">
            <a:off x="781050" y="822221"/>
            <a:ext cx="10906125" cy="5654779"/>
          </a:xfrm>
          <a:prstGeom prst="line">
            <a:avLst/>
          </a:prstGeom>
          <a:ln w="76200">
            <a:solidFill>
              <a:srgbClr val="FF0000"/>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2623441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5935</TotalTime>
  <Words>3151</Words>
  <Application>Microsoft Office PowerPoint</Application>
  <PresentationFormat>Widescreen</PresentationFormat>
  <Paragraphs>327</Paragraphs>
  <Slides>72</Slides>
  <Notes>51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Tw Cen MT</vt:lpstr>
      <vt:lpstr>Droplet</vt:lpstr>
      <vt:lpstr>Computing with Heterogeneous Specimen Occurrence Data for Global Scale Analyses</vt:lpstr>
      <vt:lpstr>Key Points</vt:lpstr>
      <vt:lpstr>Cleaning Data for a Few Data Points is Easy*</vt:lpstr>
      <vt:lpstr>Cleaning Lots of Points is Hard!</vt:lpstr>
      <vt:lpstr>Introducing: lmpy</vt:lpstr>
      <vt:lpstr>Lmpy features</vt:lpstr>
      <vt:lpstr>Lmpy Data Wranglers</vt:lpstr>
      <vt:lpstr>Example: Squirrels</vt:lpstr>
      <vt:lpstr>The Only Code Slide</vt:lpstr>
      <vt:lpstr>Example Data cleaning Workflow</vt:lpstr>
      <vt:lpstr>Example Data cleaning Workflow</vt:lpstr>
      <vt:lpstr>Before and After</vt:lpstr>
      <vt:lpstr>If You Want to Dig Into the Code</vt:lpstr>
      <vt:lpstr>PowerPoint Presentation</vt:lpstr>
      <vt:lpstr>Using the Cleaned Data - Biotaphy</vt:lpstr>
      <vt:lpstr>Biotaphy Workflows</vt:lpstr>
      <vt:lpstr>Biotaphy Workflows</vt:lpstr>
      <vt:lpstr>Biotaphy Workflows</vt:lpstr>
      <vt:lpstr>Biotaphy Workflows</vt:lpstr>
      <vt:lpstr>Biotaphy Workflows</vt:lpstr>
      <vt:lpstr>Biotaphy Workflows</vt:lpstr>
      <vt:lpstr>Biotaphy Workflows</vt:lpstr>
      <vt:lpstr>Scaling Takes Time</vt:lpstr>
      <vt:lpstr>Demo</vt:lpstr>
      <vt:lpstr>PowerPoint Presentation</vt:lpstr>
      <vt:lpstr>PowerPoint Presentation</vt:lpstr>
      <vt:lpstr>PowerPoint Presentation</vt:lpstr>
      <vt:lpstr>Occurrence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BiotaPhy Analyses Repository</vt:lpstr>
      <vt:lpstr>Coming Soon!</vt:lpstr>
      <vt:lpstr>Key Points Revisited</vt:lpstr>
      <vt:lpstr>Lifemapper Biotaphy work funded by:</vt:lpstr>
      <vt:lpstr>Questions?</vt:lpstr>
    </vt:vector>
  </TitlesOfParts>
  <Company>University of Kansas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with Heterogeneous Specimen Occurrence Data for Global Scale Analyses</dc:title>
  <dc:creator>Grady, C J</dc:creator>
  <cp:lastModifiedBy>Grady, C J</cp:lastModifiedBy>
  <cp:revision>52</cp:revision>
  <dcterms:created xsi:type="dcterms:W3CDTF">2021-07-09T18:02:57Z</dcterms:created>
  <dcterms:modified xsi:type="dcterms:W3CDTF">2021-07-18T15:57:08Z</dcterms:modified>
</cp:coreProperties>
</file>